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7" r:id="rId2"/>
    <p:sldId id="264" r:id="rId3"/>
    <p:sldId id="256" r:id="rId4"/>
    <p:sldId id="258" r:id="rId5"/>
    <p:sldId id="261" r:id="rId6"/>
    <p:sldId id="260" r:id="rId7"/>
    <p:sldId id="265" r:id="rId8"/>
    <p:sldId id="266" r:id="rId9"/>
    <p:sldId id="263" r:id="rId10"/>
  </p:sldIdLst>
  <p:sldSz cx="10160000" cy="5715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orient="horz" pos="288" userDrawn="1">
          <p15:clr>
            <a:srgbClr val="A4A3A4"/>
          </p15:clr>
        </p15:guide>
        <p15:guide id="3" orient="horz" pos="3312" userDrawn="1">
          <p15:clr>
            <a:srgbClr val="A4A3A4"/>
          </p15:clr>
        </p15:guide>
        <p15:guide id="4" orient="horz" pos="855" userDrawn="1">
          <p15:clr>
            <a:srgbClr val="A4A3A4"/>
          </p15:clr>
        </p15:guide>
        <p15:guide id="5" pos="3200" userDrawn="1">
          <p15:clr>
            <a:srgbClr val="A4A3A4"/>
          </p15:clr>
        </p15:guide>
        <p15:guide id="6" pos="579" userDrawn="1">
          <p15:clr>
            <a:srgbClr val="A4A3A4"/>
          </p15:clr>
        </p15:guide>
        <p15:guide id="7" pos="58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5881"/>
    <a:srgbClr val="385183"/>
    <a:srgbClr val="EA6554"/>
    <a:srgbClr val="EC6559"/>
    <a:srgbClr val="D2D4D6"/>
    <a:srgbClr val="FFFF00"/>
    <a:srgbClr val="4E5B99"/>
    <a:srgbClr val="B7B9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0571" autoAdjust="0"/>
  </p:normalViewPr>
  <p:slideViewPr>
    <p:cSldViewPr showGuides="1">
      <p:cViewPr varScale="1">
        <p:scale>
          <a:sx n="67" d="100"/>
          <a:sy n="67" d="100"/>
        </p:scale>
        <p:origin x="808" y="52"/>
      </p:cViewPr>
      <p:guideLst>
        <p:guide orient="horz" pos="1800"/>
        <p:guide orient="horz" pos="288"/>
        <p:guide orient="horz" pos="3312"/>
        <p:guide orient="horz" pos="855"/>
        <p:guide pos="3200"/>
        <p:guide pos="579"/>
        <p:guide pos="582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31/03/2026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142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14" descr="logo_couv.jpg"/>
          <p:cNvPicPr>
            <a:picLocks noChangeAspect="1"/>
          </p:cNvPicPr>
          <p:nvPr userDrawn="1"/>
        </p:nvPicPr>
        <p:blipFill rotWithShape="1">
          <a:blip r:embed="rId2" cstate="print"/>
          <a:srcRect l="10996" t="14996" r="9996" b="37499"/>
          <a:stretch/>
        </p:blipFill>
        <p:spPr>
          <a:xfrm>
            <a:off x="2235684" y="2173424"/>
            <a:ext cx="5688632" cy="136815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543496" y="49188"/>
            <a:ext cx="9505056" cy="3600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chrotron@Schoo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101903" y="5497913"/>
            <a:ext cx="585610" cy="201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0850" algn="l"/>
              </a:tabLst>
              <a:defRPr/>
            </a:pPr>
            <a:r>
              <a:rPr lang="fr-FR" sz="700" b="1" dirty="0">
                <a:solidFill>
                  <a:schemeClr val="accent1"/>
                </a:solidFill>
              </a:rPr>
              <a:t>Page </a:t>
            </a:r>
            <a:fld id="{684DEA9A-C808-47C1-A460-75696C9F4890}" type="slidenum">
              <a:rPr lang="fr-FR" sz="700" b="1" smtClean="0">
                <a:solidFill>
                  <a:schemeClr val="accent1"/>
                </a:solidFill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450850" algn="l"/>
                </a:tabLst>
                <a:defRPr/>
              </a:pPr>
              <a:t>‹#›</a:t>
            </a:fld>
            <a:endParaRPr lang="fr-FR" sz="700" b="1" dirty="0">
              <a:solidFill>
                <a:schemeClr val="accent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698" y="68582"/>
            <a:ext cx="805527" cy="988718"/>
          </a:xfrm>
          <a:prstGeom prst="rect">
            <a:avLst/>
          </a:prstGeom>
        </p:spPr>
      </p:pic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543496" y="49188"/>
            <a:ext cx="8553600" cy="3600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8932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629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8" descr="logo_texte.jpg"/>
          <p:cNvPicPr>
            <a:picLocks noChangeAspect="1"/>
          </p:cNvPicPr>
          <p:nvPr userDrawn="1"/>
        </p:nvPicPr>
        <p:blipFill rotWithShape="1">
          <a:blip r:embed="rId6" cstate="print"/>
          <a:srcRect l="8947" t="15438" r="10793" b="20253"/>
          <a:stretch/>
        </p:blipFill>
        <p:spPr>
          <a:xfrm>
            <a:off x="8390630" y="5262439"/>
            <a:ext cx="1585913" cy="416718"/>
          </a:xfrm>
          <a:prstGeom prst="rect">
            <a:avLst/>
          </a:prstGeom>
        </p:spPr>
      </p:pic>
      <p:sp>
        <p:nvSpPr>
          <p:cNvPr id="5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543496" y="49188"/>
            <a:ext cx="9505056" cy="3600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11488" y="49188"/>
            <a:ext cx="360000" cy="36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  <a:p>
            <a:pPr algn="ctr"/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6" r:id="rId3"/>
    <p:sldLayoutId id="2147483655" r:id="rId4"/>
  </p:sldLayoutIdLst>
  <p:hf hdr="0"/>
  <p:txStyles>
    <p:titleStyle>
      <a:lvl1pPr algn="l" defTabSz="1015990" rtl="0" eaLnBrk="1" latinLnBrk="0" hangingPunct="1">
        <a:spcBef>
          <a:spcPct val="0"/>
        </a:spcBef>
        <a:buNone/>
        <a:defRPr sz="1778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1015990" rtl="0" eaLnBrk="1" latinLnBrk="0" hangingPunct="1">
        <a:spcBef>
          <a:spcPts val="0"/>
        </a:spcBef>
        <a:spcAft>
          <a:spcPts val="1111"/>
        </a:spcAft>
        <a:buFont typeface="Arial" pitchFamily="34" charset="0"/>
        <a:buNone/>
        <a:defRPr sz="2000" b="1" kern="120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1015990" rtl="0" eaLnBrk="1" latinLnBrk="0" hangingPunct="1">
        <a:spcBef>
          <a:spcPts val="0"/>
        </a:spcBef>
        <a:spcAft>
          <a:spcPts val="1667"/>
        </a:spcAft>
        <a:buFont typeface="Arial" pitchFamily="34" charset="0"/>
        <a:buNone/>
        <a:defRPr sz="1889" kern="1200">
          <a:solidFill>
            <a:schemeClr val="accent6"/>
          </a:solidFill>
          <a:latin typeface="+mn-lt"/>
          <a:ea typeface="+mn-ea"/>
          <a:cs typeface="+mn-cs"/>
        </a:defRPr>
      </a:lvl2pPr>
      <a:lvl3pPr marL="0" indent="0" algn="l" defTabSz="1015990" rtl="0" eaLnBrk="1" latinLnBrk="0" hangingPunct="1">
        <a:lnSpc>
          <a:spcPct val="105000"/>
        </a:lnSpc>
        <a:spcBef>
          <a:spcPts val="0"/>
        </a:spcBef>
        <a:spcAft>
          <a:spcPts val="556"/>
        </a:spcAft>
        <a:buFont typeface="Arial" pitchFamily="34" charset="0"/>
        <a:buNone/>
        <a:defRPr sz="1667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96872" indent="-194026" algn="l" defTabSz="1015990" rtl="0" eaLnBrk="1" latinLnBrk="0" hangingPunct="1">
        <a:lnSpc>
          <a:spcPct val="110000"/>
        </a:lnSpc>
        <a:spcBef>
          <a:spcPts val="0"/>
        </a:spcBef>
        <a:spcAft>
          <a:spcPts val="333"/>
        </a:spcAft>
        <a:buClr>
          <a:schemeClr val="accent6"/>
        </a:buClr>
        <a:buSzPct val="80000"/>
        <a:buFont typeface="Wingdings" pitchFamily="2" charset="2"/>
        <a:buChar char="l"/>
        <a:defRPr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291154" indent="-194026" algn="l" defTabSz="1015990" rtl="0" eaLnBrk="1" latinLnBrk="0" hangingPunct="1">
        <a:spcBef>
          <a:spcPts val="0"/>
        </a:spcBef>
        <a:spcAft>
          <a:spcPts val="667"/>
        </a:spcAft>
        <a:buClr>
          <a:schemeClr val="accent6"/>
        </a:buClr>
        <a:buFont typeface="ITCOfficinaSans LT Book" pitchFamily="2" charset="0"/>
        <a:buChar char="&gt;"/>
        <a:defRPr sz="1333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793972" indent="-253997" algn="l" defTabSz="1015990" rtl="0" eaLnBrk="1" latinLnBrk="0" hangingPunct="1">
        <a:spcBef>
          <a:spcPct val="20000"/>
        </a:spcBef>
        <a:buFont typeface="Arial" pitchFamily="34" charset="0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spcBef>
          <a:spcPct val="20000"/>
        </a:spcBef>
        <a:buFont typeface="Arial" pitchFamily="34" charset="0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spcBef>
          <a:spcPct val="20000"/>
        </a:spcBef>
        <a:buFont typeface="Arial" pitchFamily="34" charset="0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spcBef>
          <a:spcPct val="20000"/>
        </a:spcBef>
        <a:buFont typeface="Arial" pitchFamily="34" charset="0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3850" y="1354911"/>
            <a:ext cx="94246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1"/>
                </a:solidFill>
              </a:rPr>
              <a:t>Une </a:t>
            </a:r>
            <a:r>
              <a:rPr lang="en-GB" sz="4000" b="1" dirty="0" err="1">
                <a:solidFill>
                  <a:schemeClr val="accent1"/>
                </a:solidFill>
              </a:rPr>
              <a:t>boisson</a:t>
            </a:r>
            <a:r>
              <a:rPr lang="en-GB" sz="4000" b="1" dirty="0">
                <a:solidFill>
                  <a:schemeClr val="accent1"/>
                </a:solidFill>
              </a:rPr>
              <a:t> </a:t>
            </a:r>
            <a:r>
              <a:rPr lang="en-GB" sz="4000" b="1" dirty="0" err="1">
                <a:solidFill>
                  <a:schemeClr val="accent1"/>
                </a:solidFill>
              </a:rPr>
              <a:t>lumineuse</a:t>
            </a:r>
            <a:r>
              <a:rPr lang="en-GB" sz="4000" b="1" dirty="0">
                <a:solidFill>
                  <a:schemeClr val="accent1"/>
                </a:solidFill>
              </a:rPr>
              <a:t> dans le noir…</a:t>
            </a:r>
          </a:p>
          <a:p>
            <a:pPr algn="ctr"/>
            <a:r>
              <a:rPr lang="en-GB" sz="2400" b="1" dirty="0">
                <a:solidFill>
                  <a:schemeClr val="accent1"/>
                </a:solidFill>
              </a:rPr>
              <a:t>Etude de la luminescence d’un cocktail par </a:t>
            </a:r>
            <a:r>
              <a:rPr lang="en-GB" sz="2400" b="1" dirty="0" err="1">
                <a:solidFill>
                  <a:schemeClr val="accent1"/>
                </a:solidFill>
              </a:rPr>
              <a:t>spectrométrie</a:t>
            </a:r>
            <a:endParaRPr lang="en-GB" sz="2400" b="1" dirty="0">
              <a:solidFill>
                <a:schemeClr val="accent1"/>
              </a:solidFill>
            </a:endParaRPr>
          </a:p>
          <a:p>
            <a:pPr algn="ctr"/>
            <a:endParaRPr lang="en-GB" sz="4800" b="1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488" y="3001516"/>
            <a:ext cx="4257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>
                <a:solidFill>
                  <a:schemeClr val="accent1"/>
                </a:solidFill>
              </a:rPr>
              <a:t>Auteurs :</a:t>
            </a:r>
            <a:r>
              <a:rPr lang="en-US" sz="1600" dirty="0">
                <a:solidFill>
                  <a:schemeClr val="accent1"/>
                </a:solidFill>
              </a:rPr>
              <a:t>  </a:t>
            </a:r>
            <a:r>
              <a:rPr lang="en-US" sz="1600" dirty="0" err="1">
                <a:solidFill>
                  <a:schemeClr val="accent1"/>
                </a:solidFill>
              </a:rPr>
              <a:t>Inès</a:t>
            </a:r>
            <a:r>
              <a:rPr lang="en-US" sz="1600" dirty="0">
                <a:solidFill>
                  <a:schemeClr val="accent1"/>
                </a:solidFill>
              </a:rPr>
              <a:t>, Camille, Nathan                  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88" y="3763518"/>
            <a:ext cx="4008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rgbClr val="132577"/>
                </a:solidFill>
              </a:rPr>
              <a:t>Lycée</a:t>
            </a:r>
            <a:r>
              <a:rPr lang="en-US" sz="1200" b="1" dirty="0">
                <a:solidFill>
                  <a:srgbClr val="132577"/>
                </a:solidFill>
              </a:rPr>
              <a:t> du </a:t>
            </a:r>
            <a:r>
              <a:rPr lang="en-US" sz="1200" b="1" dirty="0" err="1">
                <a:solidFill>
                  <a:srgbClr val="132577"/>
                </a:solidFill>
              </a:rPr>
              <a:t>Grésivaudan</a:t>
            </a:r>
            <a:r>
              <a:rPr lang="en-US" sz="1200" b="1" dirty="0">
                <a:solidFill>
                  <a:srgbClr val="132577"/>
                </a:solidFill>
              </a:rPr>
              <a:t> </a:t>
            </a:r>
            <a:r>
              <a:rPr lang="en-US" sz="1200" dirty="0">
                <a:solidFill>
                  <a:srgbClr val="132577"/>
                </a:solidFill>
              </a:rPr>
              <a:t>– </a:t>
            </a:r>
            <a:r>
              <a:rPr lang="fr-FR" sz="1200" dirty="0">
                <a:solidFill>
                  <a:srgbClr val="132577"/>
                </a:solidFill>
              </a:rPr>
              <a:t>1 avenue du </a:t>
            </a:r>
            <a:r>
              <a:rPr lang="fr-FR" sz="1200" dirty="0" err="1">
                <a:solidFill>
                  <a:srgbClr val="132577"/>
                </a:solidFill>
              </a:rPr>
              <a:t>Taillefer</a:t>
            </a:r>
            <a:endParaRPr lang="fr-FR" sz="1200" dirty="0">
              <a:solidFill>
                <a:srgbClr val="132577"/>
              </a:solidFill>
            </a:endParaRPr>
          </a:p>
          <a:p>
            <a:r>
              <a:rPr lang="fr-FR" sz="1200" dirty="0">
                <a:solidFill>
                  <a:srgbClr val="132577"/>
                </a:solidFill>
              </a:rPr>
              <a:t>38240 – M</a:t>
            </a:r>
            <a:r>
              <a:rPr lang="en-US" sz="1200" dirty="0">
                <a:solidFill>
                  <a:srgbClr val="132577"/>
                </a:solidFill>
              </a:rPr>
              <a:t>EYLAN – FRANCE – Tel +33(0)4 76 90 30 53</a:t>
            </a:r>
            <a:endParaRPr lang="en-GB" sz="1200" dirty="0">
              <a:solidFill>
                <a:srgbClr val="132577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23890" y="4409337"/>
            <a:ext cx="2980243" cy="917635"/>
            <a:chOff x="623890" y="4409337"/>
            <a:chExt cx="2980243" cy="917635"/>
          </a:xfrm>
        </p:grpSpPr>
        <p:pic>
          <p:nvPicPr>
            <p:cNvPr id="8" name="Picture 7" descr="logo-s@s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3890" y="4410954"/>
              <a:ext cx="744979" cy="9144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6252" y="4523481"/>
              <a:ext cx="840141" cy="689346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3776" y="4409337"/>
              <a:ext cx="540357" cy="9176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0336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Footer Placeholder 5"/>
          <p:cNvSpPr txBox="1">
            <a:spLocks/>
          </p:cNvSpPr>
          <p:nvPr/>
        </p:nvSpPr>
        <p:spPr>
          <a:xfrm>
            <a:off x="435683" y="5484958"/>
            <a:ext cx="6120000" cy="21248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b="1" dirty="0">
                <a:solidFill>
                  <a:schemeClr val="accent1"/>
                </a:solidFill>
              </a:rPr>
              <a:t>l Une boisson lumineuse l 31/03 l Inès Camille Nathan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C5CB10-B616-433A-B008-7B2F1A168E3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232" y="1638006"/>
            <a:ext cx="2241486" cy="2880319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66BB481-9076-4D55-884F-9B7783EFDE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222009"/>
              </p:ext>
            </p:extLst>
          </p:nvPr>
        </p:nvGraphicFramePr>
        <p:xfrm>
          <a:off x="362561" y="2184369"/>
          <a:ext cx="6341745" cy="5765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7435">
                  <a:extLst>
                    <a:ext uri="{9D8B030D-6E8A-4147-A177-3AD203B41FA5}">
                      <a16:colId xmlns:a16="http://schemas.microsoft.com/office/drawing/2014/main" val="2817922945"/>
                    </a:ext>
                  </a:extLst>
                </a:gridCol>
                <a:gridCol w="1259840">
                  <a:extLst>
                    <a:ext uri="{9D8B030D-6E8A-4147-A177-3AD203B41FA5}">
                      <a16:colId xmlns:a16="http://schemas.microsoft.com/office/drawing/2014/main" val="1903109570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val="411003073"/>
                    </a:ext>
                  </a:extLst>
                </a:gridCol>
                <a:gridCol w="1483995">
                  <a:extLst>
                    <a:ext uri="{9D8B030D-6E8A-4147-A177-3AD203B41FA5}">
                      <a16:colId xmlns:a16="http://schemas.microsoft.com/office/drawing/2014/main" val="425088165"/>
                    </a:ext>
                  </a:extLst>
                </a:gridCol>
              </a:tblGrid>
              <a:tr h="235715"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Molécules fluorescentes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effectLst/>
                        </a:rPr>
                        <a:t>Deep purple</a:t>
                      </a:r>
                      <a:endParaRPr lang="en-US" sz="1000" dirty="0">
                        <a:effectLst/>
                      </a:endParaRPr>
                    </a:p>
                    <a:p>
                      <a:pPr algn="ctr"/>
                      <a:r>
                        <a:rPr lang="fr-FR" sz="900" dirty="0">
                          <a:effectLst/>
                        </a:rPr>
                        <a:t>C</a:t>
                      </a:r>
                      <a:r>
                        <a:rPr lang="fr-FR" sz="900" baseline="-25000" dirty="0">
                          <a:effectLst/>
                        </a:rPr>
                        <a:t>23</a:t>
                      </a:r>
                      <a:r>
                        <a:rPr lang="fr-FR" sz="900" dirty="0">
                          <a:effectLst/>
                        </a:rPr>
                        <a:t>H</a:t>
                      </a:r>
                      <a:r>
                        <a:rPr lang="fr-FR" sz="900" baseline="-25000" dirty="0">
                          <a:effectLst/>
                        </a:rPr>
                        <a:t>22</a:t>
                      </a:r>
                      <a:r>
                        <a:rPr lang="fr-FR" sz="900" dirty="0">
                          <a:effectLst/>
                        </a:rPr>
                        <a:t>O</a:t>
                      </a:r>
                      <a:r>
                        <a:rPr lang="fr-FR" sz="900" baseline="-25000" dirty="0">
                          <a:effectLst/>
                        </a:rPr>
                        <a:t>7</a:t>
                      </a:r>
                      <a:endParaRPr lang="en-US" sz="1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Fluorescéine</a:t>
                      </a:r>
                      <a:endParaRPr lang="en-US" sz="1000">
                        <a:effectLst/>
                      </a:endParaRPr>
                    </a:p>
                    <a:p>
                      <a:pPr algn="ctr"/>
                      <a:r>
                        <a:rPr lang="fr-FR" sz="900">
                          <a:effectLst/>
                        </a:rPr>
                        <a:t>C</a:t>
                      </a:r>
                      <a:r>
                        <a:rPr lang="fr-FR" sz="900" baseline="-25000">
                          <a:effectLst/>
                        </a:rPr>
                        <a:t>20</a:t>
                      </a:r>
                      <a:r>
                        <a:rPr lang="fr-FR" sz="900">
                          <a:effectLst/>
                        </a:rPr>
                        <a:t>H</a:t>
                      </a:r>
                      <a:r>
                        <a:rPr lang="fr-FR" sz="900" baseline="-25000">
                          <a:effectLst/>
                        </a:rPr>
                        <a:t>10</a:t>
                      </a:r>
                      <a:r>
                        <a:rPr lang="fr-FR" sz="900">
                          <a:effectLst/>
                        </a:rPr>
                        <a:t>Na</a:t>
                      </a:r>
                      <a:r>
                        <a:rPr lang="fr-FR" sz="900" baseline="-25000">
                          <a:effectLst/>
                        </a:rPr>
                        <a:t>2</a:t>
                      </a:r>
                      <a:r>
                        <a:rPr lang="fr-FR" sz="900">
                          <a:effectLst/>
                        </a:rPr>
                        <a:t>O</a:t>
                      </a:r>
                      <a:r>
                        <a:rPr lang="fr-FR" sz="900" baseline="-25000">
                          <a:effectLst/>
                        </a:rPr>
                        <a:t>5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Quinine</a:t>
                      </a:r>
                      <a:endParaRPr lang="en-US" sz="1000">
                        <a:effectLst/>
                      </a:endParaRPr>
                    </a:p>
                    <a:p>
                      <a:pPr algn="ctr"/>
                      <a:r>
                        <a:rPr lang="fr-FR" sz="900">
                          <a:effectLst/>
                        </a:rPr>
                        <a:t>C</a:t>
                      </a:r>
                      <a:r>
                        <a:rPr lang="fr-FR" sz="900" baseline="-25000">
                          <a:effectLst/>
                        </a:rPr>
                        <a:t>20</a:t>
                      </a:r>
                      <a:r>
                        <a:rPr lang="fr-FR" sz="900">
                          <a:effectLst/>
                        </a:rPr>
                        <a:t>H</a:t>
                      </a:r>
                      <a:r>
                        <a:rPr lang="fr-FR" sz="900" baseline="-25000">
                          <a:effectLst/>
                        </a:rPr>
                        <a:t>24</a:t>
                      </a:r>
                      <a:r>
                        <a:rPr lang="fr-FR" sz="900">
                          <a:effectLst/>
                        </a:rPr>
                        <a:t>N</a:t>
                      </a:r>
                      <a:r>
                        <a:rPr lang="fr-FR" sz="900" baseline="-25000">
                          <a:effectLst/>
                        </a:rPr>
                        <a:t>2</a:t>
                      </a:r>
                      <a:r>
                        <a:rPr lang="fr-FR" sz="900">
                          <a:effectLst/>
                        </a:rPr>
                        <a:t>O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52589805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E</a:t>
                      </a:r>
                      <a:r>
                        <a:rPr lang="fr-FR" sz="1200" baseline="-25000">
                          <a:effectLst/>
                        </a:rPr>
                        <a:t>libérée</a:t>
                      </a:r>
                      <a:r>
                        <a:rPr lang="fr-FR" sz="1200">
                          <a:effectLst/>
                        </a:rPr>
                        <a:t> (eV)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effectLst/>
                        </a:rPr>
                        <a:t>2,09</a:t>
                      </a:r>
                      <a:endParaRPr lang="en-US" sz="1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effectLst/>
                        </a:rPr>
                        <a:t>2,40</a:t>
                      </a:r>
                      <a:endParaRPr lang="en-US" sz="1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effectLst/>
                        </a:rPr>
                        <a:t>2,71</a:t>
                      </a:r>
                      <a:endParaRPr lang="en-US" sz="1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9883702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1EA046B-E0C5-46C8-9589-18B352FE39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033141"/>
              </p:ext>
            </p:extLst>
          </p:nvPr>
        </p:nvGraphicFramePr>
        <p:xfrm>
          <a:off x="351448" y="3078166"/>
          <a:ext cx="6363970" cy="6079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7435">
                  <a:extLst>
                    <a:ext uri="{9D8B030D-6E8A-4147-A177-3AD203B41FA5}">
                      <a16:colId xmlns:a16="http://schemas.microsoft.com/office/drawing/2014/main" val="3699667434"/>
                    </a:ext>
                  </a:extLst>
                </a:gridCol>
                <a:gridCol w="1259840">
                  <a:extLst>
                    <a:ext uri="{9D8B030D-6E8A-4147-A177-3AD203B41FA5}">
                      <a16:colId xmlns:a16="http://schemas.microsoft.com/office/drawing/2014/main" val="2439353219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val="1307503436"/>
                    </a:ext>
                  </a:extLst>
                </a:gridCol>
                <a:gridCol w="1506220">
                  <a:extLst>
                    <a:ext uri="{9D8B030D-6E8A-4147-A177-3AD203B41FA5}">
                      <a16:colId xmlns:a16="http://schemas.microsoft.com/office/drawing/2014/main" val="987010142"/>
                    </a:ext>
                  </a:extLst>
                </a:gridCol>
              </a:tblGrid>
              <a:tr h="362230"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Molécules phosphorescentes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Yttria</a:t>
                      </a:r>
                      <a:endParaRPr lang="en-US" sz="1000">
                        <a:effectLst/>
                      </a:endParaRPr>
                    </a:p>
                    <a:p>
                      <a:pPr algn="ctr"/>
                      <a:r>
                        <a:rPr lang="fr-FR" sz="900">
                          <a:effectLst/>
                        </a:rPr>
                        <a:t>Y</a:t>
                      </a:r>
                      <a:r>
                        <a:rPr lang="fr-FR" sz="900" baseline="-25000">
                          <a:effectLst/>
                        </a:rPr>
                        <a:t>2</a:t>
                      </a:r>
                      <a:r>
                        <a:rPr lang="fr-FR" sz="900">
                          <a:effectLst/>
                        </a:rPr>
                        <a:t>O</a:t>
                      </a:r>
                      <a:r>
                        <a:rPr lang="fr-FR" sz="900" baseline="-25000">
                          <a:effectLst/>
                        </a:rPr>
                        <a:t>3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Spinelle</a:t>
                      </a:r>
                      <a:endParaRPr lang="en-US" sz="1000">
                        <a:effectLst/>
                      </a:endParaRPr>
                    </a:p>
                    <a:p>
                      <a:pPr algn="ctr"/>
                      <a:r>
                        <a:rPr lang="fr-FR" sz="900">
                          <a:effectLst/>
                        </a:rPr>
                        <a:t>MgAl</a:t>
                      </a:r>
                      <a:r>
                        <a:rPr lang="fr-FR" sz="900" baseline="-25000">
                          <a:effectLst/>
                        </a:rPr>
                        <a:t>2</a:t>
                      </a:r>
                      <a:r>
                        <a:rPr lang="fr-FR" sz="900">
                          <a:effectLst/>
                        </a:rPr>
                        <a:t>O</a:t>
                      </a:r>
                      <a:r>
                        <a:rPr lang="fr-FR" sz="900" baseline="-25000">
                          <a:effectLst/>
                        </a:rPr>
                        <a:t>4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Germania</a:t>
                      </a:r>
                      <a:endParaRPr lang="en-US" sz="1000">
                        <a:effectLst/>
                      </a:endParaRPr>
                    </a:p>
                    <a:p>
                      <a:pPr algn="ctr"/>
                      <a:r>
                        <a:rPr lang="fr-FR" sz="900">
                          <a:effectLst/>
                        </a:rPr>
                        <a:t>GeO</a:t>
                      </a:r>
                      <a:r>
                        <a:rPr lang="fr-FR" sz="900" baseline="-25000">
                          <a:effectLst/>
                        </a:rPr>
                        <a:t>2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9121588"/>
                  </a:ext>
                </a:extLst>
              </a:tr>
              <a:tr h="245745"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E</a:t>
                      </a:r>
                      <a:r>
                        <a:rPr lang="fr-FR" sz="1200" baseline="-25000">
                          <a:effectLst/>
                        </a:rPr>
                        <a:t>libérée</a:t>
                      </a:r>
                      <a:r>
                        <a:rPr lang="fr-FR" sz="1200">
                          <a:effectLst/>
                        </a:rPr>
                        <a:t> (eV)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effectLst/>
                        </a:rPr>
                        <a:t>2,03</a:t>
                      </a:r>
                      <a:endParaRPr lang="en-US" sz="1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effectLst/>
                        </a:rPr>
                        <a:t>2,39</a:t>
                      </a:r>
                      <a:endParaRPr lang="en-US" sz="1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effectLst/>
                        </a:rPr>
                        <a:t>2,68</a:t>
                      </a:r>
                      <a:endParaRPr lang="en-US" sz="1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83078630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90B5E5B4-29EF-4359-B3BA-B276CFBDEE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107" y="1571643"/>
            <a:ext cx="1016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54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Footer Placeholder 5"/>
          <p:cNvSpPr txBox="1">
            <a:spLocks/>
          </p:cNvSpPr>
          <p:nvPr/>
        </p:nvSpPr>
        <p:spPr>
          <a:xfrm>
            <a:off x="435683" y="5484958"/>
            <a:ext cx="6120000" cy="21248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b="1" dirty="0">
                <a:solidFill>
                  <a:schemeClr val="accent1"/>
                </a:solidFill>
              </a:rPr>
              <a:t>l Une boisson lumineuse l 31/03 l Inès Camille Nathan 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90B5E5B4-29EF-4359-B3BA-B276CFBDEE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456" y="1316709"/>
            <a:ext cx="1016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0094B2-AEC4-4258-B4ED-6433D1ECCD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6" r="3357" b="34400"/>
          <a:stretch/>
        </p:blipFill>
        <p:spPr>
          <a:xfrm>
            <a:off x="6475623" y="1405855"/>
            <a:ext cx="2637919" cy="17177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521658-0120-4049-8A68-14210D5988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19" t="7148" r="27440" b="22410"/>
          <a:stretch/>
        </p:blipFill>
        <p:spPr>
          <a:xfrm>
            <a:off x="755842" y="1326587"/>
            <a:ext cx="1670780" cy="19907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46EF6AA-5C0B-4BEC-B81C-DB661C7C63B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0" t="24639" r="27321" b="23540"/>
          <a:stretch/>
        </p:blipFill>
        <p:spPr>
          <a:xfrm>
            <a:off x="3596827" y="1405855"/>
            <a:ext cx="2088232" cy="17177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593CB95-AEBA-4C35-98A1-FF23A978D7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709" y="3510658"/>
            <a:ext cx="2310750" cy="173306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54CD035-5CD1-4AD4-9C4D-584F9E68AA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4769" y="3486171"/>
            <a:ext cx="2312348" cy="17330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F84BAFE-2C85-474C-8B66-E9FB5D63E9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8688" y="3357210"/>
            <a:ext cx="2545239" cy="190761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2C8015A-BD3A-4E0A-88E8-3D078B5F58AC}"/>
              </a:ext>
            </a:extLst>
          </p:cNvPr>
          <p:cNvSpPr txBox="1"/>
          <p:nvPr/>
        </p:nvSpPr>
        <p:spPr>
          <a:xfrm>
            <a:off x="625969" y="836637"/>
            <a:ext cx="180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avant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7EA825-DF44-4A93-AA01-BFE46ECCC476}"/>
              </a:ext>
            </a:extLst>
          </p:cNvPr>
          <p:cNvSpPr txBox="1"/>
          <p:nvPr/>
        </p:nvSpPr>
        <p:spPr>
          <a:xfrm>
            <a:off x="3643471" y="892007"/>
            <a:ext cx="180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pendant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4FD936-8A2D-4539-85C8-3F870B7804A5}"/>
              </a:ext>
            </a:extLst>
          </p:cNvPr>
          <p:cNvSpPr txBox="1"/>
          <p:nvPr/>
        </p:nvSpPr>
        <p:spPr>
          <a:xfrm>
            <a:off x="6660973" y="855729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après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211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Méthode</a:t>
            </a:r>
            <a:endParaRPr lang="en-GB" dirty="0"/>
          </a:p>
        </p:txBody>
      </p:sp>
      <p:sp>
        <p:nvSpPr>
          <p:cNvPr id="4" name="Footer Placeholder 5"/>
          <p:cNvSpPr txBox="1">
            <a:spLocks/>
          </p:cNvSpPr>
          <p:nvPr/>
        </p:nvSpPr>
        <p:spPr>
          <a:xfrm>
            <a:off x="435683" y="5484958"/>
            <a:ext cx="6120000" cy="21248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b="1" dirty="0">
                <a:solidFill>
                  <a:schemeClr val="accent1"/>
                </a:solidFill>
              </a:rPr>
              <a:t>l Une boisson lumineuse l 31/03 l Inès Camille Nathan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70BA68-732D-4167-B2C9-7FB8AF63E9C6}"/>
              </a:ext>
            </a:extLst>
          </p:cNvPr>
          <p:cNvSpPr txBox="1"/>
          <p:nvPr/>
        </p:nvSpPr>
        <p:spPr>
          <a:xfrm>
            <a:off x="402521" y="3484131"/>
            <a:ext cx="214436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/>
              <a:t>Matériel </a:t>
            </a:r>
          </a:p>
          <a:p>
            <a:r>
              <a:rPr lang="fr-FR" sz="1600" dirty="0"/>
              <a:t>Lampe </a:t>
            </a:r>
            <a:r>
              <a:rPr lang="fr-FR" sz="1600" dirty="0" err="1"/>
              <a:t>uv</a:t>
            </a:r>
            <a:endParaRPr lang="fr-FR" sz="1600" dirty="0"/>
          </a:p>
          <a:p>
            <a:r>
              <a:rPr lang="fr-FR" sz="1600" dirty="0"/>
              <a:t>Spectromètre</a:t>
            </a:r>
          </a:p>
          <a:p>
            <a:r>
              <a:rPr lang="fr-FR" sz="1600" dirty="0"/>
              <a:t>Logiciel d’acquisition</a:t>
            </a:r>
          </a:p>
          <a:p>
            <a:r>
              <a:rPr lang="fr-FR" sz="1600" dirty="0"/>
              <a:t>Échantillon inconnu</a:t>
            </a:r>
          </a:p>
          <a:p>
            <a:endParaRPr lang="fr-FR" sz="2000" dirty="0"/>
          </a:p>
          <a:p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CB8FCC-5645-431A-95EF-2E33A14002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0932" b="49601"/>
          <a:stretch/>
        </p:blipFill>
        <p:spPr>
          <a:xfrm>
            <a:off x="5414717" y="1678868"/>
            <a:ext cx="3683619" cy="23572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5C16C66-AD88-4A91-8C7A-67AF8381B7D2}"/>
              </a:ext>
            </a:extLst>
          </p:cNvPr>
          <p:cNvSpPr txBox="1"/>
          <p:nvPr/>
        </p:nvSpPr>
        <p:spPr>
          <a:xfrm>
            <a:off x="467483" y="1195659"/>
            <a:ext cx="37444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Fluorescent ou phosphorescent ?</a:t>
            </a:r>
          </a:p>
          <a:p>
            <a:r>
              <a:rPr lang="fr-FR" dirty="0"/>
              <a:t>Réalisation du spectre d’émission</a:t>
            </a:r>
          </a:p>
          <a:p>
            <a:r>
              <a:rPr lang="fr-FR" dirty="0"/>
              <a:t>Mesure de lambda max</a:t>
            </a:r>
          </a:p>
          <a:p>
            <a:r>
              <a:rPr lang="fr-FR" dirty="0"/>
              <a:t>Calcul de l'énergie libérée</a:t>
            </a:r>
          </a:p>
          <a:p>
            <a:r>
              <a:rPr lang="fr-FR" dirty="0"/>
              <a:t>Conversion en eV</a:t>
            </a:r>
          </a:p>
          <a:p>
            <a:r>
              <a:rPr lang="fr-FR" dirty="0"/>
              <a:t>Comparaison avec le tableau</a:t>
            </a:r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50C6506-CEC0-4AFE-88F8-505E09177B4E}"/>
                  </a:ext>
                </a:extLst>
              </p:cNvPr>
              <p:cNvSpPr txBox="1"/>
              <p:nvPr/>
            </p:nvSpPr>
            <p:spPr>
              <a:xfrm>
                <a:off x="2806750" y="3723996"/>
                <a:ext cx="2088232" cy="10452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u="sng" dirty="0"/>
                  <a:t>Formule</a:t>
                </a:r>
              </a:p>
              <a:p>
                <a:endParaRPr lang="fr-FR" u="sng" dirty="0"/>
              </a:p>
              <a:p>
                <a:pPr/>
                <a:r>
                  <a:rPr lang="pt-BR" dirty="0"/>
                  <a:t>E</a:t>
                </a:r>
                <a14:m>
                  <m:oMath xmlns:m="http://schemas.openxmlformats.org/officeDocument/2006/math">
                    <m:r>
                      <a:rPr lang="pt-BR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B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h𝐶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λ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50C6506-CEC0-4AFE-88F8-505E09177B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6750" y="3723996"/>
                <a:ext cx="2088232" cy="1045286"/>
              </a:xfrm>
              <a:prstGeom prst="rect">
                <a:avLst/>
              </a:prstGeom>
              <a:blipFill>
                <a:blip r:embed="rId3"/>
                <a:stretch>
                  <a:fillRect l="-2332" t="-3509" b="-2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0128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Résultats</a:t>
            </a:r>
            <a:endParaRPr lang="en-GB" dirty="0"/>
          </a:p>
        </p:txBody>
      </p:sp>
      <p:sp>
        <p:nvSpPr>
          <p:cNvPr id="4" name="Footer Placeholder 5"/>
          <p:cNvSpPr txBox="1">
            <a:spLocks/>
          </p:cNvSpPr>
          <p:nvPr/>
        </p:nvSpPr>
        <p:spPr>
          <a:xfrm>
            <a:off x="435683" y="5484958"/>
            <a:ext cx="6120000" cy="21248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b="1" dirty="0">
                <a:solidFill>
                  <a:schemeClr val="accent1"/>
                </a:solidFill>
              </a:rPr>
              <a:t>l Une boisson lumineuse l 31/03 l Inès Camille Nathan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ECC521-CE06-4046-A6D7-97EBC74F1E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7" t="15687" r="26470" b="7842"/>
          <a:stretch/>
        </p:blipFill>
        <p:spPr>
          <a:xfrm>
            <a:off x="73326" y="1053700"/>
            <a:ext cx="2736303" cy="26678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50DBE3-D908-4C67-9DEA-B0DCDB75613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5" t="26061" r="32046" b="24800"/>
          <a:stretch/>
        </p:blipFill>
        <p:spPr>
          <a:xfrm>
            <a:off x="3135784" y="1017296"/>
            <a:ext cx="3744416" cy="2704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7C5C9B-1AAF-4105-882D-358648A847B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91" t="9680" r="34880" b="15918"/>
          <a:stretch/>
        </p:blipFill>
        <p:spPr>
          <a:xfrm>
            <a:off x="7206355" y="990860"/>
            <a:ext cx="2626174" cy="2730735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E46B8C8-9CDA-4BC4-9676-8E63D8C4CA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866152"/>
              </p:ext>
            </p:extLst>
          </p:nvPr>
        </p:nvGraphicFramePr>
        <p:xfrm>
          <a:off x="176734" y="4513426"/>
          <a:ext cx="6341745" cy="5765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7435">
                  <a:extLst>
                    <a:ext uri="{9D8B030D-6E8A-4147-A177-3AD203B41FA5}">
                      <a16:colId xmlns:a16="http://schemas.microsoft.com/office/drawing/2014/main" val="2817922945"/>
                    </a:ext>
                  </a:extLst>
                </a:gridCol>
                <a:gridCol w="1259840">
                  <a:extLst>
                    <a:ext uri="{9D8B030D-6E8A-4147-A177-3AD203B41FA5}">
                      <a16:colId xmlns:a16="http://schemas.microsoft.com/office/drawing/2014/main" val="1903109570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val="411003073"/>
                    </a:ext>
                  </a:extLst>
                </a:gridCol>
                <a:gridCol w="1483995">
                  <a:extLst>
                    <a:ext uri="{9D8B030D-6E8A-4147-A177-3AD203B41FA5}">
                      <a16:colId xmlns:a16="http://schemas.microsoft.com/office/drawing/2014/main" val="425088165"/>
                    </a:ext>
                  </a:extLst>
                </a:gridCol>
              </a:tblGrid>
              <a:tr h="235715"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Molécules fluorescentes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effectLst/>
                        </a:rPr>
                        <a:t>Deep purple</a:t>
                      </a:r>
                      <a:endParaRPr lang="en-US" sz="1000" dirty="0">
                        <a:effectLst/>
                      </a:endParaRPr>
                    </a:p>
                    <a:p>
                      <a:pPr algn="ctr"/>
                      <a:r>
                        <a:rPr lang="fr-FR" sz="900" dirty="0">
                          <a:effectLst/>
                        </a:rPr>
                        <a:t>C</a:t>
                      </a:r>
                      <a:r>
                        <a:rPr lang="fr-FR" sz="900" baseline="-25000" dirty="0">
                          <a:effectLst/>
                        </a:rPr>
                        <a:t>23</a:t>
                      </a:r>
                      <a:r>
                        <a:rPr lang="fr-FR" sz="900" dirty="0">
                          <a:effectLst/>
                        </a:rPr>
                        <a:t>H</a:t>
                      </a:r>
                      <a:r>
                        <a:rPr lang="fr-FR" sz="900" baseline="-25000" dirty="0">
                          <a:effectLst/>
                        </a:rPr>
                        <a:t>22</a:t>
                      </a:r>
                      <a:r>
                        <a:rPr lang="fr-FR" sz="900" dirty="0">
                          <a:effectLst/>
                        </a:rPr>
                        <a:t>O</a:t>
                      </a:r>
                      <a:r>
                        <a:rPr lang="fr-FR" sz="900" baseline="-25000" dirty="0">
                          <a:effectLst/>
                        </a:rPr>
                        <a:t>7</a:t>
                      </a:r>
                      <a:endParaRPr lang="en-US" sz="1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Fluorescéine</a:t>
                      </a:r>
                      <a:endParaRPr lang="en-US" sz="1000">
                        <a:effectLst/>
                      </a:endParaRPr>
                    </a:p>
                    <a:p>
                      <a:pPr algn="ctr"/>
                      <a:r>
                        <a:rPr lang="fr-FR" sz="900">
                          <a:effectLst/>
                        </a:rPr>
                        <a:t>C</a:t>
                      </a:r>
                      <a:r>
                        <a:rPr lang="fr-FR" sz="900" baseline="-25000">
                          <a:effectLst/>
                        </a:rPr>
                        <a:t>20</a:t>
                      </a:r>
                      <a:r>
                        <a:rPr lang="fr-FR" sz="900">
                          <a:effectLst/>
                        </a:rPr>
                        <a:t>H</a:t>
                      </a:r>
                      <a:r>
                        <a:rPr lang="fr-FR" sz="900" baseline="-25000">
                          <a:effectLst/>
                        </a:rPr>
                        <a:t>10</a:t>
                      </a:r>
                      <a:r>
                        <a:rPr lang="fr-FR" sz="900">
                          <a:effectLst/>
                        </a:rPr>
                        <a:t>Na</a:t>
                      </a:r>
                      <a:r>
                        <a:rPr lang="fr-FR" sz="900" baseline="-25000">
                          <a:effectLst/>
                        </a:rPr>
                        <a:t>2</a:t>
                      </a:r>
                      <a:r>
                        <a:rPr lang="fr-FR" sz="900">
                          <a:effectLst/>
                        </a:rPr>
                        <a:t>O</a:t>
                      </a:r>
                      <a:r>
                        <a:rPr lang="fr-FR" sz="900" baseline="-25000">
                          <a:effectLst/>
                        </a:rPr>
                        <a:t>5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Quinine</a:t>
                      </a:r>
                      <a:endParaRPr lang="en-US" sz="1000">
                        <a:effectLst/>
                      </a:endParaRPr>
                    </a:p>
                    <a:p>
                      <a:pPr algn="ctr"/>
                      <a:r>
                        <a:rPr lang="fr-FR" sz="900">
                          <a:effectLst/>
                        </a:rPr>
                        <a:t>C</a:t>
                      </a:r>
                      <a:r>
                        <a:rPr lang="fr-FR" sz="900" baseline="-25000">
                          <a:effectLst/>
                        </a:rPr>
                        <a:t>20</a:t>
                      </a:r>
                      <a:r>
                        <a:rPr lang="fr-FR" sz="900">
                          <a:effectLst/>
                        </a:rPr>
                        <a:t>H</a:t>
                      </a:r>
                      <a:r>
                        <a:rPr lang="fr-FR" sz="900" baseline="-25000">
                          <a:effectLst/>
                        </a:rPr>
                        <a:t>24</a:t>
                      </a:r>
                      <a:r>
                        <a:rPr lang="fr-FR" sz="900">
                          <a:effectLst/>
                        </a:rPr>
                        <a:t>N</a:t>
                      </a:r>
                      <a:r>
                        <a:rPr lang="fr-FR" sz="900" baseline="-25000">
                          <a:effectLst/>
                        </a:rPr>
                        <a:t>2</a:t>
                      </a:r>
                      <a:r>
                        <a:rPr lang="fr-FR" sz="900">
                          <a:effectLst/>
                        </a:rPr>
                        <a:t>O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52589805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E</a:t>
                      </a:r>
                      <a:r>
                        <a:rPr lang="fr-FR" sz="1200" baseline="-25000">
                          <a:effectLst/>
                        </a:rPr>
                        <a:t>libérée</a:t>
                      </a:r>
                      <a:r>
                        <a:rPr lang="fr-FR" sz="1200">
                          <a:effectLst/>
                        </a:rPr>
                        <a:t> (eV)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effectLst/>
                        </a:rPr>
                        <a:t>2,09</a:t>
                      </a:r>
                      <a:endParaRPr lang="en-US" sz="1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2,40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effectLst/>
                        </a:rPr>
                        <a:t>2,71</a:t>
                      </a:r>
                      <a:endParaRPr lang="en-US" sz="1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9883702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9FC83476-5554-4DB4-A02F-B9DDDADCA0AF}"/>
              </a:ext>
            </a:extLst>
          </p:cNvPr>
          <p:cNvSpPr txBox="1"/>
          <p:nvPr/>
        </p:nvSpPr>
        <p:spPr>
          <a:xfrm>
            <a:off x="435683" y="3721596"/>
            <a:ext cx="1908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avant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5B4D63-5999-42DB-99C0-D1D165ECC6B3}"/>
              </a:ext>
            </a:extLst>
          </p:cNvPr>
          <p:cNvSpPr txBox="1"/>
          <p:nvPr/>
        </p:nvSpPr>
        <p:spPr>
          <a:xfrm>
            <a:off x="3495824" y="379360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pendant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0793B3-B821-4022-A4BB-48A48B430C6C}"/>
              </a:ext>
            </a:extLst>
          </p:cNvPr>
          <p:cNvSpPr txBox="1"/>
          <p:nvPr/>
        </p:nvSpPr>
        <p:spPr>
          <a:xfrm>
            <a:off x="7456264" y="379360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après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67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Résultats</a:t>
            </a:r>
            <a:endParaRPr lang="en-GB" dirty="0"/>
          </a:p>
        </p:txBody>
      </p:sp>
      <p:sp>
        <p:nvSpPr>
          <p:cNvPr id="5" name="Footer Placeholder 5"/>
          <p:cNvSpPr txBox="1">
            <a:spLocks/>
          </p:cNvSpPr>
          <p:nvPr/>
        </p:nvSpPr>
        <p:spPr>
          <a:xfrm>
            <a:off x="435683" y="5484958"/>
            <a:ext cx="6120000" cy="21248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b="1" dirty="0">
                <a:solidFill>
                  <a:schemeClr val="accent1"/>
                </a:solidFill>
              </a:rPr>
              <a:t>l Une boisson lumineuse l 31/03 l Inès Camille Nathan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283482-6663-43BC-96D3-EC26BB4DCAC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992" y="822674"/>
            <a:ext cx="6644208" cy="606527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AEAB5F20-7366-41E4-97A5-22CF04890D14}"/>
              </a:ext>
            </a:extLst>
          </p:cNvPr>
          <p:cNvSpPr/>
          <p:nvPr/>
        </p:nvSpPr>
        <p:spPr>
          <a:xfrm>
            <a:off x="6376144" y="985292"/>
            <a:ext cx="179539" cy="288032"/>
          </a:xfrm>
          <a:prstGeom prst="ellipse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3E0C95-DEE5-4B60-82E4-A197CB595DA8}"/>
              </a:ext>
            </a:extLst>
          </p:cNvPr>
          <p:cNvSpPr txBox="1"/>
          <p:nvPr/>
        </p:nvSpPr>
        <p:spPr>
          <a:xfrm>
            <a:off x="615504" y="1705372"/>
            <a:ext cx="31683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h=6,63*10</a:t>
            </a:r>
            <a:r>
              <a:rPr lang="fr-FR" baseline="30000" dirty="0"/>
              <a:t>-34</a:t>
            </a:r>
            <a:r>
              <a:rPr lang="fr-FR" dirty="0"/>
              <a:t> </a:t>
            </a:r>
            <a:r>
              <a:rPr lang="fr-FR" dirty="0" err="1"/>
              <a:t>J.s</a:t>
            </a:r>
            <a:endParaRPr lang="fr-FR" dirty="0"/>
          </a:p>
          <a:p>
            <a:r>
              <a:rPr lang="fr-FR" dirty="0"/>
              <a:t>C= 3,00*10</a:t>
            </a:r>
            <a:r>
              <a:rPr lang="fr-FR" baseline="30000" dirty="0"/>
              <a:t>8</a:t>
            </a:r>
            <a:r>
              <a:rPr lang="fr-FR" dirty="0"/>
              <a:t> m/s</a:t>
            </a:r>
          </a:p>
          <a:p>
            <a:r>
              <a:rPr lang="el-GR" dirty="0"/>
              <a:t>λ</a:t>
            </a:r>
            <a:r>
              <a:rPr lang="fr-FR" dirty="0"/>
              <a:t>=467*10</a:t>
            </a:r>
            <a:r>
              <a:rPr lang="fr-FR" baseline="30000" dirty="0"/>
              <a:t>-9 </a:t>
            </a:r>
            <a:r>
              <a:rPr lang="fr-FR" dirty="0"/>
              <a:t> m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E=4,2*10</a:t>
            </a:r>
            <a:r>
              <a:rPr lang="fr-FR" baseline="30000" dirty="0"/>
              <a:t>-19</a:t>
            </a:r>
            <a:r>
              <a:rPr lang="fr-FR" dirty="0"/>
              <a:t> J</a:t>
            </a:r>
          </a:p>
          <a:p>
            <a:r>
              <a:rPr lang="fr-FR" dirty="0"/>
              <a:t>E=2,67 eV</a:t>
            </a:r>
          </a:p>
        </p:txBody>
      </p:sp>
    </p:spTree>
    <p:extLst>
      <p:ext uri="{BB962C8B-B14F-4D97-AF65-F5344CB8AC3E}">
        <p14:creationId xmlns:p14="http://schemas.microsoft.com/office/powerpoint/2010/main" val="3918937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4" name="Footer Placeholder 5"/>
          <p:cNvSpPr txBox="1">
            <a:spLocks/>
          </p:cNvSpPr>
          <p:nvPr/>
        </p:nvSpPr>
        <p:spPr>
          <a:xfrm>
            <a:off x="435683" y="5484958"/>
            <a:ext cx="6120000" cy="21248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b="1" dirty="0">
                <a:solidFill>
                  <a:schemeClr val="accent1"/>
                </a:solidFill>
              </a:rPr>
              <a:t>l Une boisson lumineuse l 31/03 l Inès Camille Nathan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4F84D4-4602-4D13-90D1-3466111067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939901"/>
              </p:ext>
            </p:extLst>
          </p:nvPr>
        </p:nvGraphicFramePr>
        <p:xfrm>
          <a:off x="687512" y="2657616"/>
          <a:ext cx="6696743" cy="9199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8280">
                  <a:extLst>
                    <a:ext uri="{9D8B030D-6E8A-4147-A177-3AD203B41FA5}">
                      <a16:colId xmlns:a16="http://schemas.microsoft.com/office/drawing/2014/main" val="2817922945"/>
                    </a:ext>
                  </a:extLst>
                </a:gridCol>
                <a:gridCol w="1330363">
                  <a:extLst>
                    <a:ext uri="{9D8B030D-6E8A-4147-A177-3AD203B41FA5}">
                      <a16:colId xmlns:a16="http://schemas.microsoft.com/office/drawing/2014/main" val="1903109570"/>
                    </a:ext>
                  </a:extLst>
                </a:gridCol>
                <a:gridCol w="1331034">
                  <a:extLst>
                    <a:ext uri="{9D8B030D-6E8A-4147-A177-3AD203B41FA5}">
                      <a16:colId xmlns:a16="http://schemas.microsoft.com/office/drawing/2014/main" val="411003073"/>
                    </a:ext>
                  </a:extLst>
                </a:gridCol>
                <a:gridCol w="1567066">
                  <a:extLst>
                    <a:ext uri="{9D8B030D-6E8A-4147-A177-3AD203B41FA5}">
                      <a16:colId xmlns:a16="http://schemas.microsoft.com/office/drawing/2014/main" val="425088165"/>
                    </a:ext>
                  </a:extLst>
                </a:gridCol>
              </a:tblGrid>
              <a:tr h="510640"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Molécules fluorescentes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effectLst/>
                        </a:rPr>
                        <a:t>Deep purple</a:t>
                      </a:r>
                      <a:endParaRPr lang="en-US" sz="1000" dirty="0">
                        <a:effectLst/>
                      </a:endParaRPr>
                    </a:p>
                    <a:p>
                      <a:pPr algn="ctr"/>
                      <a:r>
                        <a:rPr lang="fr-FR" sz="900" dirty="0">
                          <a:effectLst/>
                        </a:rPr>
                        <a:t>C</a:t>
                      </a:r>
                      <a:r>
                        <a:rPr lang="fr-FR" sz="900" baseline="-25000" dirty="0">
                          <a:effectLst/>
                        </a:rPr>
                        <a:t>23</a:t>
                      </a:r>
                      <a:r>
                        <a:rPr lang="fr-FR" sz="900" dirty="0">
                          <a:effectLst/>
                        </a:rPr>
                        <a:t>H</a:t>
                      </a:r>
                      <a:r>
                        <a:rPr lang="fr-FR" sz="900" baseline="-25000" dirty="0">
                          <a:effectLst/>
                        </a:rPr>
                        <a:t>22</a:t>
                      </a:r>
                      <a:r>
                        <a:rPr lang="fr-FR" sz="900" dirty="0">
                          <a:effectLst/>
                        </a:rPr>
                        <a:t>O</a:t>
                      </a:r>
                      <a:r>
                        <a:rPr lang="fr-FR" sz="900" baseline="-25000" dirty="0">
                          <a:effectLst/>
                        </a:rPr>
                        <a:t>7</a:t>
                      </a:r>
                      <a:endParaRPr lang="en-US" sz="1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Fluorescéine</a:t>
                      </a:r>
                      <a:endParaRPr lang="en-US" sz="1000">
                        <a:effectLst/>
                      </a:endParaRPr>
                    </a:p>
                    <a:p>
                      <a:pPr algn="ctr"/>
                      <a:r>
                        <a:rPr lang="fr-FR" sz="900">
                          <a:effectLst/>
                        </a:rPr>
                        <a:t>C</a:t>
                      </a:r>
                      <a:r>
                        <a:rPr lang="fr-FR" sz="900" baseline="-25000">
                          <a:effectLst/>
                        </a:rPr>
                        <a:t>20</a:t>
                      </a:r>
                      <a:r>
                        <a:rPr lang="fr-FR" sz="900">
                          <a:effectLst/>
                        </a:rPr>
                        <a:t>H</a:t>
                      </a:r>
                      <a:r>
                        <a:rPr lang="fr-FR" sz="900" baseline="-25000">
                          <a:effectLst/>
                        </a:rPr>
                        <a:t>10</a:t>
                      </a:r>
                      <a:r>
                        <a:rPr lang="fr-FR" sz="900">
                          <a:effectLst/>
                        </a:rPr>
                        <a:t>Na</a:t>
                      </a:r>
                      <a:r>
                        <a:rPr lang="fr-FR" sz="900" baseline="-25000">
                          <a:effectLst/>
                        </a:rPr>
                        <a:t>2</a:t>
                      </a:r>
                      <a:r>
                        <a:rPr lang="fr-FR" sz="900">
                          <a:effectLst/>
                        </a:rPr>
                        <a:t>O</a:t>
                      </a:r>
                      <a:r>
                        <a:rPr lang="fr-FR" sz="900" baseline="-25000">
                          <a:effectLst/>
                        </a:rPr>
                        <a:t>5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Quinine</a:t>
                      </a:r>
                      <a:endParaRPr lang="en-US" sz="1000">
                        <a:effectLst/>
                      </a:endParaRPr>
                    </a:p>
                    <a:p>
                      <a:pPr algn="ctr"/>
                      <a:r>
                        <a:rPr lang="fr-FR" sz="900">
                          <a:effectLst/>
                        </a:rPr>
                        <a:t>C</a:t>
                      </a:r>
                      <a:r>
                        <a:rPr lang="fr-FR" sz="900" baseline="-25000">
                          <a:effectLst/>
                        </a:rPr>
                        <a:t>20</a:t>
                      </a:r>
                      <a:r>
                        <a:rPr lang="fr-FR" sz="900">
                          <a:effectLst/>
                        </a:rPr>
                        <a:t>H</a:t>
                      </a:r>
                      <a:r>
                        <a:rPr lang="fr-FR" sz="900" baseline="-25000">
                          <a:effectLst/>
                        </a:rPr>
                        <a:t>24</a:t>
                      </a:r>
                      <a:r>
                        <a:rPr lang="fr-FR" sz="900">
                          <a:effectLst/>
                        </a:rPr>
                        <a:t>N</a:t>
                      </a:r>
                      <a:r>
                        <a:rPr lang="fr-FR" sz="900" baseline="-25000">
                          <a:effectLst/>
                        </a:rPr>
                        <a:t>2</a:t>
                      </a:r>
                      <a:r>
                        <a:rPr lang="fr-FR" sz="900">
                          <a:effectLst/>
                        </a:rPr>
                        <a:t>O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52589805"/>
                  </a:ext>
                </a:extLst>
              </a:tr>
              <a:tr h="409323"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E</a:t>
                      </a:r>
                      <a:r>
                        <a:rPr lang="fr-FR" sz="1200" baseline="-25000">
                          <a:effectLst/>
                        </a:rPr>
                        <a:t>libérée</a:t>
                      </a:r>
                      <a:r>
                        <a:rPr lang="fr-FR" sz="1200">
                          <a:effectLst/>
                        </a:rPr>
                        <a:t> (eV)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effectLst/>
                        </a:rPr>
                        <a:t>2,09</a:t>
                      </a:r>
                      <a:endParaRPr lang="en-US" sz="1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>
                          <a:effectLst/>
                        </a:rPr>
                        <a:t>2,40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effectLst/>
                        </a:rPr>
                        <a:t>2,71</a:t>
                      </a:r>
                      <a:endParaRPr lang="en-US" sz="1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98837026"/>
                  </a:ext>
                </a:extLst>
              </a:tr>
            </a:tbl>
          </a:graphicData>
        </a:graphic>
      </p:graphicFrame>
      <p:sp>
        <p:nvSpPr>
          <p:cNvPr id="3" name="Oval 2">
            <a:extLst>
              <a:ext uri="{FF2B5EF4-FFF2-40B4-BE49-F238E27FC236}">
                <a16:creationId xmlns:a16="http://schemas.microsoft.com/office/drawing/2014/main" id="{F882640D-73B7-4BE6-B5C0-C5AC9FC54BA8}"/>
              </a:ext>
            </a:extLst>
          </p:cNvPr>
          <p:cNvSpPr/>
          <p:nvPr/>
        </p:nvSpPr>
        <p:spPr>
          <a:xfrm>
            <a:off x="6016104" y="3073524"/>
            <a:ext cx="1224136" cy="648072"/>
          </a:xfrm>
          <a:prstGeom prst="ellipse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EFE557-5870-4F85-A009-2F61FCF75391}"/>
              </a:ext>
            </a:extLst>
          </p:cNvPr>
          <p:cNvSpPr txBox="1"/>
          <p:nvPr/>
        </p:nvSpPr>
        <p:spPr>
          <a:xfrm>
            <a:off x="831528" y="1591269"/>
            <a:ext cx="50815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u="sng" dirty="0"/>
              <a:t>E=2,67 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123EB1-FCEC-4535-A1EE-231D4AE8CC28}"/>
              </a:ext>
            </a:extLst>
          </p:cNvPr>
          <p:cNvSpPr txBox="1"/>
          <p:nvPr/>
        </p:nvSpPr>
        <p:spPr>
          <a:xfrm>
            <a:off x="687512" y="4153644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Molécule responsable fluorescence: Quinine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889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4" name="Footer Placeholder 5"/>
          <p:cNvSpPr txBox="1">
            <a:spLocks/>
          </p:cNvSpPr>
          <p:nvPr/>
        </p:nvSpPr>
        <p:spPr>
          <a:xfrm>
            <a:off x="435683" y="5484958"/>
            <a:ext cx="6120000" cy="21248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b="1" dirty="0">
                <a:solidFill>
                  <a:schemeClr val="accent1"/>
                </a:solidFill>
              </a:rPr>
              <a:t>l Une boisson lumineuse l 31/03 l Inès Camille Nathan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5ED17B-D771-41E9-93C1-751F0A157B32}"/>
              </a:ext>
            </a:extLst>
          </p:cNvPr>
          <p:cNvSpPr txBox="1"/>
          <p:nvPr/>
        </p:nvSpPr>
        <p:spPr>
          <a:xfrm>
            <a:off x="975544" y="1417340"/>
            <a:ext cx="60486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Sources d’erreurs</a:t>
            </a:r>
          </a:p>
          <a:p>
            <a:pPr marL="285750" indent="-285750">
              <a:buFontTx/>
              <a:buChar char="-"/>
            </a:pPr>
            <a:r>
              <a:rPr lang="fr-FR" dirty="0"/>
              <a:t>Valeurs  de calculs arrondies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l-GR" dirty="0"/>
              <a:t>Λ</a:t>
            </a:r>
            <a:r>
              <a:rPr lang="fr-FR" dirty="0"/>
              <a:t> </a:t>
            </a:r>
            <a:r>
              <a:rPr lang="en-US" dirty="0"/>
              <a:t>max pas </a:t>
            </a:r>
            <a:r>
              <a:rPr lang="en-US" dirty="0" err="1"/>
              <a:t>exacte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Spectro precision +/- 1nm</a:t>
            </a:r>
          </a:p>
          <a:p>
            <a:pPr marL="285750" indent="-285750">
              <a:buFontTx/>
              <a:buChar char="-"/>
            </a:pPr>
            <a:r>
              <a:rPr lang="en-US" dirty="0" err="1"/>
              <a:t>Propreté</a:t>
            </a:r>
            <a:r>
              <a:rPr lang="en-US" dirty="0"/>
              <a:t> de tube a </a:t>
            </a:r>
            <a:r>
              <a:rPr lang="en-US" dirty="0" err="1"/>
              <a:t>essai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5868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-s@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64506" y="481236"/>
            <a:ext cx="1430988" cy="175642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3788595" y="4441676"/>
            <a:ext cx="2582810" cy="917635"/>
            <a:chOff x="3397587" y="4297660"/>
            <a:chExt cx="2582810" cy="91763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7587" y="4301736"/>
              <a:ext cx="1108433" cy="90948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0040" y="4297660"/>
              <a:ext cx="540357" cy="9176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7352635"/>
      </p:ext>
    </p:extLst>
  </p:cSld>
  <p:clrMapOvr>
    <a:masterClrMapping/>
  </p:clrMapOvr>
</p:sld>
</file>

<file path=ppt/theme/theme1.xml><?xml version="1.0" encoding="utf-8"?>
<a:theme xmlns:a="http://schemas.openxmlformats.org/drawingml/2006/main" name="ESRF - default">
  <a:themeElements>
    <a:clrScheme name="ESRF">
      <a:dk1>
        <a:sysClr val="windowText" lastClr="000000"/>
      </a:dk1>
      <a:lt1>
        <a:sysClr val="window" lastClr="FFFFFF"/>
      </a:lt1>
      <a:dk2>
        <a:srgbClr val="B7B9BA"/>
      </a:dk2>
      <a:lt2>
        <a:srgbClr val="AF007C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51A026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 Template.potx" id="{D142F855-AB07-4599-8374-EA70046992D3}" vid="{B424A92F-79E0-47AD-846E-F2D521047E0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</Template>
  <TotalTime>84</TotalTime>
  <Words>277</Words>
  <Application>Microsoft Office PowerPoint</Application>
  <PresentationFormat>Custom</PresentationFormat>
  <Paragraphs>97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Cambria Math</vt:lpstr>
      <vt:lpstr>Comic Sans MS</vt:lpstr>
      <vt:lpstr>ITCOfficinaSans LT Book</vt:lpstr>
      <vt:lpstr>Wingdings</vt:lpstr>
      <vt:lpstr>ESRF - default</vt:lpstr>
      <vt:lpstr>PowerPoint Presentation</vt:lpstr>
      <vt:lpstr>Introduction</vt:lpstr>
      <vt:lpstr>Introduction</vt:lpstr>
      <vt:lpstr>Méthode</vt:lpstr>
      <vt:lpstr>Résultats</vt:lpstr>
      <vt:lpstr>Résultats</vt:lpstr>
      <vt:lpstr>Conclusion</vt:lpstr>
      <vt:lpstr>Conclusion</vt:lpstr>
      <vt:lpstr>PowerPoint Presentation</vt:lpstr>
    </vt:vector>
  </TitlesOfParts>
  <Company>E.S.R.F.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LACAZE Yannick</dc:creator>
  <cp:lastModifiedBy>Generic account for Communication Group</cp:lastModifiedBy>
  <cp:revision>212</cp:revision>
  <dcterms:created xsi:type="dcterms:W3CDTF">2020-04-06T12:06:44Z</dcterms:created>
  <dcterms:modified xsi:type="dcterms:W3CDTF">2026-03-31T13:36:35Z</dcterms:modified>
</cp:coreProperties>
</file>