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7" r:id="rId2"/>
    <p:sldId id="256" r:id="rId3"/>
    <p:sldId id="258" r:id="rId4"/>
    <p:sldId id="259" r:id="rId5"/>
    <p:sldId id="265" r:id="rId6"/>
    <p:sldId id="264" r:id="rId7"/>
    <p:sldId id="260" r:id="rId8"/>
    <p:sldId id="261" r:id="rId9"/>
    <p:sldId id="262" r:id="rId10"/>
    <p:sldId id="266" r:id="rId11"/>
    <p:sldId id="263" r:id="rId12"/>
  </p:sldIdLst>
  <p:sldSz cx="10160000" cy="5715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orient="horz" pos="288" userDrawn="1">
          <p15:clr>
            <a:srgbClr val="A4A3A4"/>
          </p15:clr>
        </p15:guide>
        <p15:guide id="3" orient="horz" pos="3312" userDrawn="1">
          <p15:clr>
            <a:srgbClr val="A4A3A4"/>
          </p15:clr>
        </p15:guide>
        <p15:guide id="4" orient="horz" pos="855" userDrawn="1">
          <p15:clr>
            <a:srgbClr val="A4A3A4"/>
          </p15:clr>
        </p15:guide>
        <p15:guide id="5" pos="3200" userDrawn="1">
          <p15:clr>
            <a:srgbClr val="A4A3A4"/>
          </p15:clr>
        </p15:guide>
        <p15:guide id="6" pos="579" userDrawn="1">
          <p15:clr>
            <a:srgbClr val="A4A3A4"/>
          </p15:clr>
        </p15:guide>
        <p15:guide id="7" pos="58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5881"/>
    <a:srgbClr val="385183"/>
    <a:srgbClr val="EA6554"/>
    <a:srgbClr val="EC6559"/>
    <a:srgbClr val="D2D4D6"/>
    <a:srgbClr val="FFFF00"/>
    <a:srgbClr val="4E5B99"/>
    <a:srgbClr val="B7B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0571" autoAdjust="0"/>
  </p:normalViewPr>
  <p:slideViewPr>
    <p:cSldViewPr showGuides="1">
      <p:cViewPr varScale="1">
        <p:scale>
          <a:sx n="68" d="100"/>
          <a:sy n="68" d="100"/>
        </p:scale>
        <p:origin x="784" y="32"/>
      </p:cViewPr>
      <p:guideLst>
        <p:guide orient="horz" pos="1800"/>
        <p:guide orient="horz" pos="288"/>
        <p:guide orient="horz" pos="3312"/>
        <p:guide orient="horz" pos="855"/>
        <p:guide pos="3200"/>
        <p:guide pos="579"/>
        <p:guide pos="582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31/03/2026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142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14" descr="logo_couv.jpg"/>
          <p:cNvPicPr>
            <a:picLocks noChangeAspect="1"/>
          </p:cNvPicPr>
          <p:nvPr userDrawn="1"/>
        </p:nvPicPr>
        <p:blipFill rotWithShape="1">
          <a:blip r:embed="rId2" cstate="print"/>
          <a:srcRect l="10996" t="14996" r="9996" b="37499"/>
          <a:stretch/>
        </p:blipFill>
        <p:spPr>
          <a:xfrm>
            <a:off x="2235684" y="2173424"/>
            <a:ext cx="5688632" cy="136815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543496" y="49188"/>
            <a:ext cx="9505056" cy="3600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chrotron@Schoo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101903" y="5497913"/>
            <a:ext cx="585610" cy="201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0850" algn="l"/>
              </a:tabLst>
              <a:defRPr/>
            </a:pPr>
            <a:r>
              <a:rPr lang="fr-FR" sz="700" b="1" dirty="0">
                <a:solidFill>
                  <a:schemeClr val="accent1"/>
                </a:solidFill>
              </a:rPr>
              <a:t>Page </a:t>
            </a:r>
            <a:fld id="{684DEA9A-C808-47C1-A460-75696C9F4890}" type="slidenum">
              <a:rPr lang="fr-FR" sz="700" b="1" smtClean="0">
                <a:solidFill>
                  <a:schemeClr val="accent1"/>
                </a:solidFill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50850" algn="l"/>
                </a:tabLst>
                <a:defRPr/>
              </a:pPr>
              <a:t>‹#›</a:t>
            </a:fld>
            <a:endParaRPr lang="fr-FR" sz="700" b="1" dirty="0">
              <a:solidFill>
                <a:schemeClr val="accent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698" y="68582"/>
            <a:ext cx="805527" cy="988718"/>
          </a:xfrm>
          <a:prstGeom prst="rect">
            <a:avLst/>
          </a:prstGeom>
        </p:spPr>
      </p:pic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543496" y="49188"/>
            <a:ext cx="8553600" cy="3600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8932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629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8" descr="logo_texte.jpg"/>
          <p:cNvPicPr>
            <a:picLocks noChangeAspect="1"/>
          </p:cNvPicPr>
          <p:nvPr userDrawn="1"/>
        </p:nvPicPr>
        <p:blipFill rotWithShape="1">
          <a:blip r:embed="rId6" cstate="print"/>
          <a:srcRect l="8947" t="15438" r="10793" b="20253"/>
          <a:stretch/>
        </p:blipFill>
        <p:spPr>
          <a:xfrm>
            <a:off x="8390630" y="5262439"/>
            <a:ext cx="1585913" cy="416718"/>
          </a:xfrm>
          <a:prstGeom prst="rect">
            <a:avLst/>
          </a:prstGeom>
        </p:spPr>
      </p:pic>
      <p:sp>
        <p:nvSpPr>
          <p:cNvPr id="5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543496" y="49188"/>
            <a:ext cx="9505056" cy="3600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11488" y="49188"/>
            <a:ext cx="360000" cy="3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  <a:p>
            <a:pPr algn="ctr"/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6" r:id="rId3"/>
    <p:sldLayoutId id="2147483655" r:id="rId4"/>
  </p:sldLayoutIdLst>
  <p:hf hdr="0"/>
  <p:txStyles>
    <p:titleStyle>
      <a:lvl1pPr algn="l" defTabSz="1015990" rtl="0" eaLnBrk="1" latinLnBrk="0" hangingPunct="1">
        <a:spcBef>
          <a:spcPct val="0"/>
        </a:spcBef>
        <a:buNone/>
        <a:defRPr sz="1778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1015990" rtl="0" eaLnBrk="1" latinLnBrk="0" hangingPunct="1">
        <a:spcBef>
          <a:spcPts val="0"/>
        </a:spcBef>
        <a:spcAft>
          <a:spcPts val="1111"/>
        </a:spcAft>
        <a:buFont typeface="Arial" pitchFamily="34" charset="0"/>
        <a:buNone/>
        <a:defRPr sz="2000" b="1" kern="120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1015990" rtl="0" eaLnBrk="1" latinLnBrk="0" hangingPunct="1">
        <a:spcBef>
          <a:spcPts val="0"/>
        </a:spcBef>
        <a:spcAft>
          <a:spcPts val="1667"/>
        </a:spcAft>
        <a:buFont typeface="Arial" pitchFamily="34" charset="0"/>
        <a:buNone/>
        <a:defRPr sz="1889" kern="1200">
          <a:solidFill>
            <a:schemeClr val="accent6"/>
          </a:solidFill>
          <a:latin typeface="+mn-lt"/>
          <a:ea typeface="+mn-ea"/>
          <a:cs typeface="+mn-cs"/>
        </a:defRPr>
      </a:lvl2pPr>
      <a:lvl3pPr marL="0" indent="0" algn="l" defTabSz="1015990" rtl="0" eaLnBrk="1" latinLnBrk="0" hangingPunct="1">
        <a:lnSpc>
          <a:spcPct val="105000"/>
        </a:lnSpc>
        <a:spcBef>
          <a:spcPts val="0"/>
        </a:spcBef>
        <a:spcAft>
          <a:spcPts val="556"/>
        </a:spcAft>
        <a:buFont typeface="Arial" pitchFamily="34" charset="0"/>
        <a:buNone/>
        <a:defRPr sz="1667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96872" indent="-194026" algn="l" defTabSz="1015990" rtl="0" eaLnBrk="1" latinLnBrk="0" hangingPunct="1">
        <a:lnSpc>
          <a:spcPct val="110000"/>
        </a:lnSpc>
        <a:spcBef>
          <a:spcPts val="0"/>
        </a:spcBef>
        <a:spcAft>
          <a:spcPts val="333"/>
        </a:spcAft>
        <a:buClr>
          <a:schemeClr val="accent6"/>
        </a:buClr>
        <a:buSzPct val="80000"/>
        <a:buFont typeface="Wingdings" pitchFamily="2" charset="2"/>
        <a:buChar char="l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291154" indent="-194026" algn="l" defTabSz="1015990" rtl="0" eaLnBrk="1" latinLnBrk="0" hangingPunct="1">
        <a:spcBef>
          <a:spcPts val="0"/>
        </a:spcBef>
        <a:spcAft>
          <a:spcPts val="667"/>
        </a:spcAft>
        <a:buClr>
          <a:schemeClr val="accent6"/>
        </a:buClr>
        <a:buFont typeface="ITCOfficinaSans LT Book" pitchFamily="2" charset="0"/>
        <a:buChar char="&gt;"/>
        <a:defRPr sz="1333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793972" indent="-253997" algn="l" defTabSz="1015990" rtl="0" eaLnBrk="1" latinLnBrk="0" hangingPunct="1">
        <a:spcBef>
          <a:spcPct val="20000"/>
        </a:spcBef>
        <a:buFont typeface="Arial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spcBef>
          <a:spcPct val="20000"/>
        </a:spcBef>
        <a:buFont typeface="Arial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spcBef>
          <a:spcPct val="20000"/>
        </a:spcBef>
        <a:buFont typeface="Arial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spcBef>
          <a:spcPct val="20000"/>
        </a:spcBef>
        <a:buFont typeface="Arial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8327" y="481468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1"/>
                </a:solidFill>
              </a:rPr>
              <a:t>Un </a:t>
            </a:r>
            <a:r>
              <a:rPr lang="en-US" sz="4800" b="1" dirty="0" err="1">
                <a:solidFill>
                  <a:schemeClr val="accent1"/>
                </a:solidFill>
              </a:rPr>
              <a:t>cheveu</a:t>
            </a:r>
            <a:r>
              <a:rPr lang="en-US" sz="4800" b="1" dirty="0">
                <a:solidFill>
                  <a:schemeClr val="accent1"/>
                </a:solidFill>
              </a:rPr>
              <a:t> </a:t>
            </a:r>
            <a:r>
              <a:rPr lang="en-US" sz="4800" b="1" dirty="0" err="1">
                <a:solidFill>
                  <a:schemeClr val="accent1"/>
                </a:solidFill>
              </a:rPr>
              <a:t>révélateur</a:t>
            </a:r>
            <a:r>
              <a:rPr lang="en-US" sz="4800" b="1" dirty="0">
                <a:solidFill>
                  <a:schemeClr val="accent1"/>
                </a:solidFill>
              </a:rPr>
              <a:t>…</a:t>
            </a:r>
          </a:p>
          <a:p>
            <a:pPr algn="ctr"/>
            <a:r>
              <a:rPr lang="en-GB" sz="4800" b="1" dirty="0" err="1">
                <a:solidFill>
                  <a:schemeClr val="accent1"/>
                </a:solidFill>
              </a:rPr>
              <a:t>Résolution</a:t>
            </a:r>
            <a:r>
              <a:rPr lang="en-GB" sz="4800" b="1" dirty="0">
                <a:solidFill>
                  <a:schemeClr val="accent1"/>
                </a:solidFill>
              </a:rPr>
              <a:t> </a:t>
            </a:r>
            <a:r>
              <a:rPr lang="en-GB" sz="4800" b="1" dirty="0" err="1">
                <a:solidFill>
                  <a:schemeClr val="accent1"/>
                </a:solidFill>
              </a:rPr>
              <a:t>d’une</a:t>
            </a:r>
            <a:r>
              <a:rPr lang="en-GB" sz="4800" b="1" dirty="0">
                <a:solidFill>
                  <a:schemeClr val="accent1"/>
                </a:solidFill>
              </a:rPr>
              <a:t> </a:t>
            </a:r>
            <a:r>
              <a:rPr lang="en-GB" sz="4800" b="1" dirty="0" err="1">
                <a:solidFill>
                  <a:schemeClr val="accent1"/>
                </a:solidFill>
              </a:rPr>
              <a:t>enquête</a:t>
            </a:r>
            <a:r>
              <a:rPr lang="en-GB" sz="4800" b="1" dirty="0">
                <a:solidFill>
                  <a:schemeClr val="accent1"/>
                </a:solidFill>
              </a:rPr>
              <a:t> grâce à la diffraction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488" y="3001516"/>
            <a:ext cx="4823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>
                <a:solidFill>
                  <a:schemeClr val="accent1"/>
                </a:solidFill>
              </a:rPr>
              <a:t>Auteurs :</a:t>
            </a:r>
            <a:r>
              <a:rPr lang="en-US" sz="1600" dirty="0">
                <a:solidFill>
                  <a:schemeClr val="accent1"/>
                </a:solidFill>
              </a:rPr>
              <a:t> Paul, </a:t>
            </a:r>
            <a:r>
              <a:rPr lang="en-US" sz="1600" dirty="0" err="1">
                <a:solidFill>
                  <a:schemeClr val="accent1"/>
                </a:solidFill>
              </a:rPr>
              <a:t>Clémence</a:t>
            </a:r>
            <a:r>
              <a:rPr lang="en-US" sz="1600" dirty="0">
                <a:solidFill>
                  <a:schemeClr val="accent1"/>
                </a:solidFill>
              </a:rPr>
              <a:t>, Arthur, Joaquim            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8" y="3763518"/>
            <a:ext cx="4008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rgbClr val="132577"/>
                </a:solidFill>
              </a:rPr>
              <a:t>Lycée</a:t>
            </a:r>
            <a:r>
              <a:rPr lang="en-US" sz="1200" b="1" dirty="0">
                <a:solidFill>
                  <a:srgbClr val="132577"/>
                </a:solidFill>
              </a:rPr>
              <a:t> du </a:t>
            </a:r>
            <a:r>
              <a:rPr lang="en-US" sz="1200" b="1" dirty="0" err="1">
                <a:solidFill>
                  <a:srgbClr val="132577"/>
                </a:solidFill>
              </a:rPr>
              <a:t>Grésivaudan</a:t>
            </a:r>
            <a:r>
              <a:rPr lang="en-US" sz="1200" b="1" dirty="0">
                <a:solidFill>
                  <a:srgbClr val="132577"/>
                </a:solidFill>
              </a:rPr>
              <a:t> </a:t>
            </a:r>
            <a:r>
              <a:rPr lang="en-US" sz="1200" dirty="0">
                <a:solidFill>
                  <a:srgbClr val="132577"/>
                </a:solidFill>
              </a:rPr>
              <a:t>– </a:t>
            </a:r>
            <a:r>
              <a:rPr lang="fr-FR" sz="1200" dirty="0">
                <a:solidFill>
                  <a:srgbClr val="132577"/>
                </a:solidFill>
              </a:rPr>
              <a:t>1 avenue du </a:t>
            </a:r>
            <a:r>
              <a:rPr lang="fr-FR" sz="1200" dirty="0" err="1">
                <a:solidFill>
                  <a:srgbClr val="132577"/>
                </a:solidFill>
              </a:rPr>
              <a:t>Taillefer</a:t>
            </a:r>
            <a:endParaRPr lang="fr-FR" sz="1200" dirty="0">
              <a:solidFill>
                <a:srgbClr val="132577"/>
              </a:solidFill>
            </a:endParaRPr>
          </a:p>
          <a:p>
            <a:r>
              <a:rPr lang="fr-FR" sz="1200" dirty="0">
                <a:solidFill>
                  <a:srgbClr val="132577"/>
                </a:solidFill>
              </a:rPr>
              <a:t>38240 – M</a:t>
            </a:r>
            <a:r>
              <a:rPr lang="en-US" sz="1200" dirty="0">
                <a:solidFill>
                  <a:srgbClr val="132577"/>
                </a:solidFill>
              </a:rPr>
              <a:t>EYLAN – FRANCE – Tel +33(0)4 76 90 30 53</a:t>
            </a:r>
            <a:endParaRPr lang="en-GB" sz="1200" dirty="0">
              <a:solidFill>
                <a:srgbClr val="132577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23890" y="4409337"/>
            <a:ext cx="2980243" cy="917635"/>
            <a:chOff x="623890" y="4409337"/>
            <a:chExt cx="2980243" cy="917635"/>
          </a:xfrm>
        </p:grpSpPr>
        <p:pic>
          <p:nvPicPr>
            <p:cNvPr id="8" name="Picture 7" descr="logo-s@s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3890" y="4410954"/>
              <a:ext cx="744979" cy="9144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6252" y="4523481"/>
              <a:ext cx="840141" cy="689346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3776" y="4409337"/>
              <a:ext cx="540357" cy="9176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0336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BA26F-00A3-4D10-9F18-8A15F3AAF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E163EF7F-ECA4-4389-A8CD-CE1A9F37F8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6404178"/>
                  </p:ext>
                </p:extLst>
              </p:nvPr>
            </p:nvGraphicFramePr>
            <p:xfrm>
              <a:off x="687512" y="985292"/>
              <a:ext cx="6912768" cy="2088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728192">
                      <a:extLst>
                        <a:ext uri="{9D8B030D-6E8A-4147-A177-3AD203B41FA5}">
                          <a16:colId xmlns:a16="http://schemas.microsoft.com/office/drawing/2014/main" val="2283714216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907332288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2501929839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1515363237"/>
                        </a:ext>
                      </a:extLst>
                    </a:gridCol>
                  </a:tblGrid>
                  <a:tr h="104411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2400">
                              <a:effectLst/>
                            </a:rPr>
                            <a:t>Mme MÉIOSE</a:t>
                          </a:r>
                          <a:endParaRPr lang="en-US" sz="24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2400">
                              <a:effectLst/>
                            </a:rPr>
                            <a:t>M. PROPRE</a:t>
                          </a:r>
                          <a:endParaRPr lang="en-US" sz="24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2400">
                              <a:effectLst/>
                            </a:rPr>
                            <a:t>M. AMPÈRE</a:t>
                          </a:r>
                          <a:endParaRPr lang="en-US" sz="24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2400">
                              <a:effectLst/>
                            </a:rPr>
                            <a:t>M. BOL</a:t>
                          </a:r>
                          <a:endParaRPr lang="en-US" sz="24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90565558"/>
                      </a:ext>
                    </a:extLst>
                  </a:tr>
                  <a:tr h="104411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>
                                    <a:effectLst/>
                                  </a:rPr>
                                  <m:t>150 µ</m:t>
                                </m:r>
                                <m:r>
                                  <a:rPr lang="fr-FR" sz="2400">
                                    <a:effectLst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>
                                    <a:effectLst/>
                                  </a:rPr>
                                  <m:t>100 µ</m:t>
                                </m:r>
                                <m:r>
                                  <a:rPr lang="fr-FR" sz="2400">
                                    <a:effectLst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>
                                    <a:effectLst/>
                                  </a:rPr>
                                  <m:t>50 µ</m:t>
                                </m:r>
                                <m:r>
                                  <a:rPr lang="fr-FR" sz="2400">
                                    <a:effectLst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>
                                    <a:effectLst/>
                                  </a:rPr>
                                  <m:t>200 µ</m:t>
                                </m:r>
                                <m:r>
                                  <a:rPr lang="fr-FR" sz="2400">
                                    <a:effectLst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3383459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E163EF7F-ECA4-4389-A8CD-CE1A9F37F8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6404178"/>
                  </p:ext>
                </p:extLst>
              </p:nvPr>
            </p:nvGraphicFramePr>
            <p:xfrm>
              <a:off x="687512" y="985292"/>
              <a:ext cx="6912768" cy="20882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728192">
                      <a:extLst>
                        <a:ext uri="{9D8B030D-6E8A-4147-A177-3AD203B41FA5}">
                          <a16:colId xmlns:a16="http://schemas.microsoft.com/office/drawing/2014/main" val="2283714216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907332288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2501929839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1515363237"/>
                        </a:ext>
                      </a:extLst>
                    </a:gridCol>
                  </a:tblGrid>
                  <a:tr h="104411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2400">
                              <a:effectLst/>
                            </a:rPr>
                            <a:t>Mme MÉIOSE</a:t>
                          </a:r>
                          <a:endParaRPr lang="en-US" sz="24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2400">
                              <a:effectLst/>
                            </a:rPr>
                            <a:t>M. PROPRE</a:t>
                          </a:r>
                          <a:endParaRPr lang="en-US" sz="24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2400">
                              <a:effectLst/>
                            </a:rPr>
                            <a:t>M. AMPÈRE</a:t>
                          </a:r>
                          <a:endParaRPr lang="en-US" sz="24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2400">
                              <a:effectLst/>
                            </a:rPr>
                            <a:t>M. BOL</a:t>
                          </a:r>
                          <a:endParaRPr lang="en-US" sz="24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90565558"/>
                      </a:ext>
                    </a:extLst>
                  </a:tr>
                  <a:tr h="104411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52" t="-108721" r="-301056" b="-11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352" t="-108721" r="-201056" b="-11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1060" t="-108721" r="-101767" b="-11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00000" t="-108721" r="-1408" b="-11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383459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D6BB97FA-FA98-4E91-934D-DAF3D55B4164}"/>
              </a:ext>
            </a:extLst>
          </p:cNvPr>
          <p:cNvSpPr/>
          <p:nvPr/>
        </p:nvSpPr>
        <p:spPr>
          <a:xfrm rot="5245867">
            <a:off x="2107325" y="631695"/>
            <a:ext cx="2285591" cy="2119288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6762F4-24AF-4D58-8C71-12F78C45B10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597" y="3270766"/>
            <a:ext cx="2134235" cy="213423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C4AAF75-EA31-4081-B1DD-8A9B69E227A9}"/>
              </a:ext>
            </a:extLst>
          </p:cNvPr>
          <p:cNvSpPr/>
          <p:nvPr/>
        </p:nvSpPr>
        <p:spPr>
          <a:xfrm>
            <a:off x="543496" y="5471452"/>
            <a:ext cx="5080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800" b="1" dirty="0">
                <a:solidFill>
                  <a:schemeClr val="accent1"/>
                </a:solidFill>
              </a:rPr>
              <a:t>l </a:t>
            </a:r>
            <a:r>
              <a:rPr lang="en-US" sz="800" b="1" dirty="0">
                <a:solidFill>
                  <a:schemeClr val="accent1"/>
                </a:solidFill>
              </a:rPr>
              <a:t>Un </a:t>
            </a:r>
            <a:r>
              <a:rPr lang="en-US" sz="800" b="1" dirty="0" err="1">
                <a:solidFill>
                  <a:schemeClr val="accent1"/>
                </a:solidFill>
              </a:rPr>
              <a:t>cheveu</a:t>
            </a:r>
            <a:r>
              <a:rPr lang="en-US" sz="800" b="1" dirty="0">
                <a:solidFill>
                  <a:schemeClr val="accent1"/>
                </a:solidFill>
              </a:rPr>
              <a:t> </a:t>
            </a:r>
            <a:r>
              <a:rPr lang="en-US" sz="800" b="1" dirty="0" err="1">
                <a:solidFill>
                  <a:schemeClr val="accent1"/>
                </a:solidFill>
              </a:rPr>
              <a:t>révélateur</a:t>
            </a:r>
            <a:r>
              <a:rPr lang="en-US" sz="800" b="1" dirty="0">
                <a:solidFill>
                  <a:schemeClr val="accent1"/>
                </a:solidFill>
              </a:rPr>
              <a:t>… </a:t>
            </a:r>
            <a:r>
              <a:rPr lang="fr-FR" sz="800" b="1" dirty="0" err="1">
                <a:solidFill>
                  <a:schemeClr val="accent1"/>
                </a:solidFill>
              </a:rPr>
              <a:t>ll</a:t>
            </a:r>
            <a:r>
              <a:rPr lang="fr-FR" sz="800" b="1" dirty="0">
                <a:solidFill>
                  <a:schemeClr val="accent1"/>
                </a:solidFill>
              </a:rPr>
              <a:t> 31/03/2026 l Paul, Clémence, Joaquim, Arthur</a:t>
            </a:r>
          </a:p>
        </p:txBody>
      </p:sp>
    </p:spTree>
    <p:extLst>
      <p:ext uri="{BB962C8B-B14F-4D97-AF65-F5344CB8AC3E}">
        <p14:creationId xmlns:p14="http://schemas.microsoft.com/office/powerpoint/2010/main" val="2115494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-s@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4506" y="481236"/>
            <a:ext cx="1430988" cy="175642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788595" y="4441676"/>
            <a:ext cx="2582810" cy="917635"/>
            <a:chOff x="3397587" y="4297660"/>
            <a:chExt cx="2582810" cy="91763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7587" y="4301736"/>
              <a:ext cx="1108433" cy="90948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0040" y="4297660"/>
              <a:ext cx="540357" cy="9176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7352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</a:t>
            </a:r>
            <a:r>
              <a:rPr lang="en-US" sz="800" b="1" dirty="0">
                <a:solidFill>
                  <a:schemeClr val="accent1"/>
                </a:solidFill>
              </a:rPr>
              <a:t>Un </a:t>
            </a:r>
            <a:r>
              <a:rPr lang="en-US" sz="800" b="1" dirty="0" err="1">
                <a:solidFill>
                  <a:schemeClr val="accent1"/>
                </a:solidFill>
              </a:rPr>
              <a:t>cheveu</a:t>
            </a:r>
            <a:r>
              <a:rPr lang="en-US" sz="800" b="1" dirty="0">
                <a:solidFill>
                  <a:schemeClr val="accent1"/>
                </a:solidFill>
              </a:rPr>
              <a:t> </a:t>
            </a:r>
            <a:r>
              <a:rPr lang="en-US" sz="800" b="1" dirty="0" err="1">
                <a:solidFill>
                  <a:schemeClr val="accent1"/>
                </a:solidFill>
              </a:rPr>
              <a:t>révélateur</a:t>
            </a:r>
            <a:r>
              <a:rPr lang="en-US" sz="800" b="1" dirty="0">
                <a:solidFill>
                  <a:schemeClr val="accent1"/>
                </a:solidFill>
              </a:rPr>
              <a:t>… </a:t>
            </a:r>
            <a:r>
              <a:rPr lang="fr-FR" sz="800" b="1" dirty="0" err="1">
                <a:solidFill>
                  <a:schemeClr val="accent1"/>
                </a:solidFill>
              </a:rPr>
              <a:t>ll</a:t>
            </a:r>
            <a:r>
              <a:rPr lang="fr-FR" sz="800" b="1" dirty="0">
                <a:solidFill>
                  <a:schemeClr val="accent1"/>
                </a:solidFill>
              </a:rPr>
              <a:t> 31/03/2026 l Paul, Clémence, Joaquim, Arthur</a:t>
            </a:r>
          </a:p>
        </p:txBody>
      </p:sp>
      <p:pic>
        <p:nvPicPr>
          <p:cNvPr id="4" name="Picture 3" descr="C:\Users\ebellavi\AppData\Local\Packages\Microsoft.Windows.Photos_8wekyb3d8bbwe\TempState\ShareServiceTempFolder\Mme MÉIOSE (1).jpeg">
            <a:extLst>
              <a:ext uri="{FF2B5EF4-FFF2-40B4-BE49-F238E27FC236}">
                <a16:creationId xmlns:a16="http://schemas.microsoft.com/office/drawing/2014/main" id="{B6992B86-D367-4160-A72E-52381548B5D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97" y="1252578"/>
            <a:ext cx="2134235" cy="2134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ebellavi\AppData\Local\Packages\Microsoft.Windows.Photos_8wekyb3d8bbwe\TempState\ShareServiceTempFolder\M. AMPÈRE.jpeg">
            <a:extLst>
              <a:ext uri="{FF2B5EF4-FFF2-40B4-BE49-F238E27FC236}">
                <a16:creationId xmlns:a16="http://schemas.microsoft.com/office/drawing/2014/main" id="{7E441BFB-6C9B-4E62-A879-5B9E6D1DA5E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683" y="1252578"/>
            <a:ext cx="2134235" cy="2134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261069-1DFC-4B92-978C-540F1399038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969" y="1252577"/>
            <a:ext cx="2134235" cy="213423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CA92A961-6187-4CB1-BB17-4B4833B403E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4561277"/>
                  </p:ext>
                </p:extLst>
              </p:nvPr>
            </p:nvGraphicFramePr>
            <p:xfrm>
              <a:off x="1664970" y="4047321"/>
              <a:ext cx="6830060" cy="3657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707515">
                      <a:extLst>
                        <a:ext uri="{9D8B030D-6E8A-4147-A177-3AD203B41FA5}">
                          <a16:colId xmlns:a16="http://schemas.microsoft.com/office/drawing/2014/main" val="2283714216"/>
                        </a:ext>
                      </a:extLst>
                    </a:gridCol>
                    <a:gridCol w="1707515">
                      <a:extLst>
                        <a:ext uri="{9D8B030D-6E8A-4147-A177-3AD203B41FA5}">
                          <a16:colId xmlns:a16="http://schemas.microsoft.com/office/drawing/2014/main" val="907332288"/>
                        </a:ext>
                      </a:extLst>
                    </a:gridCol>
                    <a:gridCol w="1707515">
                      <a:extLst>
                        <a:ext uri="{9D8B030D-6E8A-4147-A177-3AD203B41FA5}">
                          <a16:colId xmlns:a16="http://schemas.microsoft.com/office/drawing/2014/main" val="2501929839"/>
                        </a:ext>
                      </a:extLst>
                    </a:gridCol>
                    <a:gridCol w="1707515">
                      <a:extLst>
                        <a:ext uri="{9D8B030D-6E8A-4147-A177-3AD203B41FA5}">
                          <a16:colId xmlns:a16="http://schemas.microsoft.com/office/drawing/2014/main" val="1515363237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effectLst/>
                            </a:rPr>
                            <a:t>Mme MÉIOSE</a:t>
                          </a:r>
                          <a:endParaRPr lang="en-US" sz="10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effectLst/>
                            </a:rPr>
                            <a:t>M. PROPRE</a:t>
                          </a:r>
                          <a:endParaRPr lang="en-US" sz="10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effectLst/>
                            </a:rPr>
                            <a:t>M. AMPÈRE</a:t>
                          </a:r>
                          <a:endParaRPr lang="en-US" sz="10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effectLst/>
                            </a:rPr>
                            <a:t>M. BOL</a:t>
                          </a:r>
                          <a:endParaRPr lang="en-US" sz="10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9056555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>
                                    <a:effectLst/>
                                  </a:rPr>
                                  <m:t>150 µ</m:t>
                                </m:r>
                                <m:r>
                                  <a:rPr lang="fr-FR" sz="1200">
                                    <a:effectLst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0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>
                                    <a:effectLst/>
                                  </a:rPr>
                                  <m:t>100 µ</m:t>
                                </m:r>
                                <m:r>
                                  <a:rPr lang="fr-FR" sz="1200">
                                    <a:effectLst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0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>
                                    <a:effectLst/>
                                  </a:rPr>
                                  <m:t>50 µ</m:t>
                                </m:r>
                                <m:r>
                                  <a:rPr lang="fr-FR" sz="1200">
                                    <a:effectLst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>
                                    <a:effectLst/>
                                  </a:rPr>
                                  <m:t>200 µ</m:t>
                                </m:r>
                                <m:r>
                                  <a:rPr lang="fr-FR" sz="1200">
                                    <a:effectLst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3383459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CA92A961-6187-4CB1-BB17-4B4833B403E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4561277"/>
                  </p:ext>
                </p:extLst>
              </p:nvPr>
            </p:nvGraphicFramePr>
            <p:xfrm>
              <a:off x="1664970" y="4047321"/>
              <a:ext cx="6830060" cy="3657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707515">
                      <a:extLst>
                        <a:ext uri="{9D8B030D-6E8A-4147-A177-3AD203B41FA5}">
                          <a16:colId xmlns:a16="http://schemas.microsoft.com/office/drawing/2014/main" val="2283714216"/>
                        </a:ext>
                      </a:extLst>
                    </a:gridCol>
                    <a:gridCol w="1707515">
                      <a:extLst>
                        <a:ext uri="{9D8B030D-6E8A-4147-A177-3AD203B41FA5}">
                          <a16:colId xmlns:a16="http://schemas.microsoft.com/office/drawing/2014/main" val="907332288"/>
                        </a:ext>
                      </a:extLst>
                    </a:gridCol>
                    <a:gridCol w="1707515">
                      <a:extLst>
                        <a:ext uri="{9D8B030D-6E8A-4147-A177-3AD203B41FA5}">
                          <a16:colId xmlns:a16="http://schemas.microsoft.com/office/drawing/2014/main" val="2501929839"/>
                        </a:ext>
                      </a:extLst>
                    </a:gridCol>
                    <a:gridCol w="1707515">
                      <a:extLst>
                        <a:ext uri="{9D8B030D-6E8A-4147-A177-3AD203B41FA5}">
                          <a16:colId xmlns:a16="http://schemas.microsoft.com/office/drawing/2014/main" val="1515363237"/>
                        </a:ext>
                      </a:extLst>
                    </a:gridCol>
                  </a:tblGrid>
                  <a:tr h="18288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effectLst/>
                            </a:rPr>
                            <a:t>Mme MÉIOSE</a:t>
                          </a:r>
                          <a:endParaRPr lang="en-US" sz="10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effectLst/>
                            </a:rPr>
                            <a:t>M. PROPRE</a:t>
                          </a:r>
                          <a:endParaRPr lang="en-US" sz="10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effectLst/>
                            </a:rPr>
                            <a:t>M. AMPÈRE</a:t>
                          </a:r>
                          <a:endParaRPr lang="en-US" sz="10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fr-FR" sz="1200">
                              <a:effectLst/>
                            </a:rPr>
                            <a:t>M. BOL</a:t>
                          </a:r>
                          <a:endParaRPr lang="en-US" sz="100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90565558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357" t="-130000" r="-301786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00000" t="-130000" r="-200712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00714" t="-130000" r="-101429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300714" t="-130000" r="-1429" b="-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383459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69211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496" y="49188"/>
            <a:ext cx="8553600" cy="360000"/>
          </a:xfrm>
        </p:spPr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</a:t>
            </a:r>
            <a:r>
              <a:rPr lang="en-US" sz="800" b="1" dirty="0">
                <a:solidFill>
                  <a:schemeClr val="accent1"/>
                </a:solidFill>
              </a:rPr>
              <a:t>Un </a:t>
            </a:r>
            <a:r>
              <a:rPr lang="en-US" sz="800" b="1" dirty="0" err="1">
                <a:solidFill>
                  <a:schemeClr val="accent1"/>
                </a:solidFill>
              </a:rPr>
              <a:t>cheveu</a:t>
            </a:r>
            <a:r>
              <a:rPr lang="en-US" sz="800" b="1" dirty="0">
                <a:solidFill>
                  <a:schemeClr val="accent1"/>
                </a:solidFill>
              </a:rPr>
              <a:t> </a:t>
            </a:r>
            <a:r>
              <a:rPr lang="en-US" sz="800" b="1" dirty="0" err="1">
                <a:solidFill>
                  <a:schemeClr val="accent1"/>
                </a:solidFill>
              </a:rPr>
              <a:t>révélateur</a:t>
            </a:r>
            <a:r>
              <a:rPr lang="en-US" sz="800" b="1" dirty="0">
                <a:solidFill>
                  <a:schemeClr val="accent1"/>
                </a:solidFill>
              </a:rPr>
              <a:t>… </a:t>
            </a:r>
            <a:r>
              <a:rPr lang="fr-FR" sz="800" b="1" dirty="0" err="1">
                <a:solidFill>
                  <a:schemeClr val="accent1"/>
                </a:solidFill>
              </a:rPr>
              <a:t>ll</a:t>
            </a:r>
            <a:r>
              <a:rPr lang="fr-FR" sz="800" b="1" dirty="0">
                <a:solidFill>
                  <a:schemeClr val="accent1"/>
                </a:solidFill>
              </a:rPr>
              <a:t> 31/03/2026 l Paul, Clémence, Joaquim, Arthur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610ACB1D-067D-499F-805B-D872A88494E3}"/>
              </a:ext>
            </a:extLst>
          </p:cNvPr>
          <p:cNvSpPr/>
          <p:nvPr/>
        </p:nvSpPr>
        <p:spPr>
          <a:xfrm>
            <a:off x="4775200" y="9543487"/>
            <a:ext cx="114300" cy="1734113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4223EB06-38EA-42EF-8DA4-1852AAFD01A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4791836"/>
                  </p:ext>
                </p:extLst>
              </p:nvPr>
            </p:nvGraphicFramePr>
            <p:xfrm>
              <a:off x="687512" y="885825"/>
              <a:ext cx="987425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87425">
                      <a:extLst>
                        <a:ext uri="{9D8B030D-6E8A-4147-A177-3AD203B41FA5}">
                          <a16:colId xmlns:a16="http://schemas.microsoft.com/office/drawing/2014/main" val="250352326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𝑳</m:t>
                                </m:r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𝐷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𝜆</m:t>
                                    </m:r>
                                  </m:num>
                                  <m:den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𝑎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321525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4223EB06-38EA-42EF-8DA4-1852AAFD01A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4791836"/>
                  </p:ext>
                </p:extLst>
              </p:nvPr>
            </p:nvGraphicFramePr>
            <p:xfrm>
              <a:off x="687512" y="885825"/>
              <a:ext cx="987425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87425">
                      <a:extLst>
                        <a:ext uri="{9D8B030D-6E8A-4147-A177-3AD203B41FA5}">
                          <a16:colId xmlns:a16="http://schemas.microsoft.com/office/drawing/2014/main" val="2503523262"/>
                        </a:ext>
                      </a:extLst>
                    </a:gridCol>
                  </a:tblGrid>
                  <a:tr h="3472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3" t="-3448" r="-2454" b="-155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321525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925A557A-1923-4CED-BC3B-AA14CA70F5B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2362701"/>
                  </p:ext>
                </p:extLst>
              </p:nvPr>
            </p:nvGraphicFramePr>
            <p:xfrm>
              <a:off x="834394" y="2676756"/>
              <a:ext cx="862831" cy="3460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62831">
                      <a:extLst>
                        <a:ext uri="{9D8B030D-6E8A-4147-A177-3AD203B41FA5}">
                          <a16:colId xmlns:a16="http://schemas.microsoft.com/office/drawing/2014/main" val="385801363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𝑳</m:t>
                                </m:r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𝑎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𝜆</m:t>
                                    </m:r>
                                  </m:num>
                                  <m:den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𝐷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773179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925A557A-1923-4CED-BC3B-AA14CA70F5B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2362701"/>
                  </p:ext>
                </p:extLst>
              </p:nvPr>
            </p:nvGraphicFramePr>
            <p:xfrm>
              <a:off x="834394" y="2676756"/>
              <a:ext cx="862831" cy="3460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62831">
                      <a:extLst>
                        <a:ext uri="{9D8B030D-6E8A-4147-A177-3AD203B41FA5}">
                          <a16:colId xmlns:a16="http://schemas.microsoft.com/office/drawing/2014/main" val="3858013632"/>
                        </a:ext>
                      </a:extLst>
                    </a:gridCol>
                  </a:tblGrid>
                  <a:tr h="34607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699" t="-3509" r="-2797" b="-157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773179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888CF4AA-5014-40C7-800B-65221055E9A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9129980"/>
                  </p:ext>
                </p:extLst>
              </p:nvPr>
            </p:nvGraphicFramePr>
            <p:xfrm>
              <a:off x="865312" y="1524983"/>
              <a:ext cx="809625" cy="34353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09625">
                      <a:extLst>
                        <a:ext uri="{9D8B030D-6E8A-4147-A177-3AD203B41FA5}">
                          <a16:colId xmlns:a16="http://schemas.microsoft.com/office/drawing/2014/main" val="274073436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𝑳</m:t>
                                </m:r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𝐷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𝑎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𝜆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653769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888CF4AA-5014-40C7-800B-65221055E9A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9129980"/>
                  </p:ext>
                </p:extLst>
              </p:nvPr>
            </p:nvGraphicFramePr>
            <p:xfrm>
              <a:off x="865312" y="1524983"/>
              <a:ext cx="809625" cy="34353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09625">
                      <a:extLst>
                        <a:ext uri="{9D8B030D-6E8A-4147-A177-3AD203B41FA5}">
                          <a16:colId xmlns:a16="http://schemas.microsoft.com/office/drawing/2014/main" val="2740734360"/>
                        </a:ext>
                      </a:extLst>
                    </a:gridCol>
                  </a:tblGrid>
                  <a:tr h="34353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5"/>
                          <a:stretch>
                            <a:fillRect l="-746" t="-3509" r="-2985" b="-157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653769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F5EAC072-9BCF-4543-AEED-D92B331A0FB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9087965"/>
                  </p:ext>
                </p:extLst>
              </p:nvPr>
            </p:nvGraphicFramePr>
            <p:xfrm>
              <a:off x="645858" y="3214287"/>
              <a:ext cx="1029081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29081">
                      <a:extLst>
                        <a:ext uri="{9D8B030D-6E8A-4147-A177-3AD203B41FA5}">
                          <a16:colId xmlns:a16="http://schemas.microsoft.com/office/drawing/2014/main" val="210101956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𝑳</m:t>
                                </m:r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𝐷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𝜆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𝑑</m:t>
                                    </m:r>
                                  </m:num>
                                  <m:den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40134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F5EAC072-9BCF-4543-AEED-D92B331A0FB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9087965"/>
                  </p:ext>
                </p:extLst>
              </p:nvPr>
            </p:nvGraphicFramePr>
            <p:xfrm>
              <a:off x="645858" y="3214287"/>
              <a:ext cx="1029081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29081">
                      <a:extLst>
                        <a:ext uri="{9D8B030D-6E8A-4147-A177-3AD203B41FA5}">
                          <a16:colId xmlns:a16="http://schemas.microsoft.com/office/drawing/2014/main" val="2101019566"/>
                        </a:ext>
                      </a:extLst>
                    </a:gridCol>
                  </a:tblGrid>
                  <a:tr h="3472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6"/>
                          <a:stretch>
                            <a:fillRect l="-588" t="-3448" r="-2353" b="-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40134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56B7F76A-0E96-4B8D-BCDE-9BCDD27CACB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1371745"/>
                  </p:ext>
                </p:extLst>
              </p:nvPr>
            </p:nvGraphicFramePr>
            <p:xfrm>
              <a:off x="776413" y="2098996"/>
              <a:ext cx="987425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87425">
                      <a:extLst>
                        <a:ext uri="{9D8B030D-6E8A-4147-A177-3AD203B41FA5}">
                          <a16:colId xmlns:a16="http://schemas.microsoft.com/office/drawing/2014/main" val="377450091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𝑳</m:t>
                                </m:r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𝐷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𝜆</m:t>
                                    </m:r>
                                  </m:num>
                                  <m:den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753634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56B7F76A-0E96-4B8D-BCDE-9BCDD27CACB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1371745"/>
                  </p:ext>
                </p:extLst>
              </p:nvPr>
            </p:nvGraphicFramePr>
            <p:xfrm>
              <a:off x="776413" y="2098996"/>
              <a:ext cx="987425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87425">
                      <a:extLst>
                        <a:ext uri="{9D8B030D-6E8A-4147-A177-3AD203B41FA5}">
                          <a16:colId xmlns:a16="http://schemas.microsoft.com/office/drawing/2014/main" val="3774500910"/>
                        </a:ext>
                      </a:extLst>
                    </a:gridCol>
                  </a:tblGrid>
                  <a:tr h="3472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7"/>
                          <a:stretch>
                            <a:fillRect l="-613" t="-3448" r="-2454" b="-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753634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F2DCDEEE-F8B4-4545-A32D-5FA2A6D6A3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111395" y="1797858"/>
            <a:ext cx="3114748" cy="23360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6A60AFB-2267-45D4-A454-70280B59D42A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80643" y="1524983"/>
            <a:ext cx="3911650" cy="29857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60128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 l </a:t>
            </a:r>
            <a:r>
              <a:rPr lang="en-US" sz="800" b="1" dirty="0">
                <a:solidFill>
                  <a:schemeClr val="accent1"/>
                </a:solidFill>
              </a:rPr>
              <a:t>Un </a:t>
            </a:r>
            <a:r>
              <a:rPr lang="en-US" sz="800" b="1" dirty="0" err="1">
                <a:solidFill>
                  <a:schemeClr val="accent1"/>
                </a:solidFill>
              </a:rPr>
              <a:t>cheveu</a:t>
            </a:r>
            <a:r>
              <a:rPr lang="en-US" sz="800" b="1" dirty="0">
                <a:solidFill>
                  <a:schemeClr val="accent1"/>
                </a:solidFill>
              </a:rPr>
              <a:t> </a:t>
            </a:r>
            <a:r>
              <a:rPr lang="en-US" sz="800" b="1" dirty="0" err="1">
                <a:solidFill>
                  <a:schemeClr val="accent1"/>
                </a:solidFill>
              </a:rPr>
              <a:t>révélateur</a:t>
            </a:r>
            <a:r>
              <a:rPr lang="en-US" sz="800" b="1" dirty="0">
                <a:solidFill>
                  <a:schemeClr val="accent1"/>
                </a:solidFill>
              </a:rPr>
              <a:t>… </a:t>
            </a:r>
            <a:r>
              <a:rPr lang="fr-FR" sz="800" b="1" dirty="0" err="1">
                <a:solidFill>
                  <a:schemeClr val="accent1"/>
                </a:solidFill>
              </a:rPr>
              <a:t>ll</a:t>
            </a:r>
            <a:r>
              <a:rPr lang="fr-FR" sz="800" b="1" dirty="0">
                <a:solidFill>
                  <a:schemeClr val="accent1"/>
                </a:solidFill>
              </a:rPr>
              <a:t> 31/03/2026 l Paul, Clémence, Joaquim, Arthur</a:t>
            </a:r>
          </a:p>
          <a:p>
            <a:endParaRPr lang="fr-FR" sz="800" b="1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C878DA-93ED-4531-84BE-07FB0BE726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652" y="1489348"/>
            <a:ext cx="2211457" cy="16585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C50087-15BA-40B2-AC56-6B3B9CA960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268" y="3721596"/>
            <a:ext cx="2040227" cy="15301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621081-00E1-49F2-94C0-F98C3B6C93C0}"/>
              </a:ext>
            </a:extLst>
          </p:cNvPr>
          <p:cNvSpPr txBox="1"/>
          <p:nvPr/>
        </p:nvSpPr>
        <p:spPr>
          <a:xfrm>
            <a:off x="3135784" y="504777"/>
            <a:ext cx="2706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Variation du paramètre a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ED1546-4A59-46FA-979D-28A1FDE678DA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45"/>
          <a:stretch/>
        </p:blipFill>
        <p:spPr bwMode="auto">
          <a:xfrm>
            <a:off x="831528" y="1407930"/>
            <a:ext cx="3239770" cy="35985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664697-C6FB-431E-83B4-E6429FCEB2DD}"/>
              </a:ext>
            </a:extLst>
          </p:cNvPr>
          <p:cNvSpPr txBox="1"/>
          <p:nvPr/>
        </p:nvSpPr>
        <p:spPr>
          <a:xfrm>
            <a:off x="5656064" y="1849388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 = 30 µm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0529F4-AED4-44BA-803C-2D6179201E0B}"/>
              </a:ext>
            </a:extLst>
          </p:cNvPr>
          <p:cNvSpPr txBox="1"/>
          <p:nvPr/>
        </p:nvSpPr>
        <p:spPr>
          <a:xfrm>
            <a:off x="5656064" y="4009628"/>
            <a:ext cx="135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 = 200 µm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579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E7556-6DCE-41B0-B978-5BC9025C5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03E47A-6FA5-4217-8D21-0486186E4613}"/>
              </a:ext>
            </a:extLst>
          </p:cNvPr>
          <p:cNvSpPr txBox="1"/>
          <p:nvPr/>
        </p:nvSpPr>
        <p:spPr>
          <a:xfrm>
            <a:off x="3133520" y="913284"/>
            <a:ext cx="2732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Variation de « d » et de λ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06650C-5BAA-41F8-9DE6-E3AA5FB636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064" y="1732706"/>
            <a:ext cx="3882008" cy="29115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2CACAF-AD8E-4BA6-BF53-23CBFFB637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36" y="1786712"/>
            <a:ext cx="3737992" cy="280349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9C579D6-5EDD-4417-A36B-50DD8B59F539}"/>
              </a:ext>
            </a:extLst>
          </p:cNvPr>
          <p:cNvSpPr/>
          <p:nvPr/>
        </p:nvSpPr>
        <p:spPr>
          <a:xfrm>
            <a:off x="471488" y="5499556"/>
            <a:ext cx="5080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800" b="1" dirty="0">
                <a:solidFill>
                  <a:schemeClr val="accent1"/>
                </a:solidFill>
              </a:rPr>
              <a:t>l </a:t>
            </a:r>
            <a:r>
              <a:rPr lang="en-US" sz="800" b="1" dirty="0">
                <a:solidFill>
                  <a:schemeClr val="accent1"/>
                </a:solidFill>
              </a:rPr>
              <a:t>Un </a:t>
            </a:r>
            <a:r>
              <a:rPr lang="en-US" sz="800" b="1" dirty="0" err="1">
                <a:solidFill>
                  <a:schemeClr val="accent1"/>
                </a:solidFill>
              </a:rPr>
              <a:t>cheveu</a:t>
            </a:r>
            <a:r>
              <a:rPr lang="en-US" sz="800" b="1" dirty="0">
                <a:solidFill>
                  <a:schemeClr val="accent1"/>
                </a:solidFill>
              </a:rPr>
              <a:t> </a:t>
            </a:r>
            <a:r>
              <a:rPr lang="en-US" sz="800" b="1" dirty="0" err="1">
                <a:solidFill>
                  <a:schemeClr val="accent1"/>
                </a:solidFill>
              </a:rPr>
              <a:t>révélateur</a:t>
            </a:r>
            <a:r>
              <a:rPr lang="en-US" sz="800" b="1" dirty="0">
                <a:solidFill>
                  <a:schemeClr val="accent1"/>
                </a:solidFill>
              </a:rPr>
              <a:t>… </a:t>
            </a:r>
            <a:r>
              <a:rPr lang="fr-FR" sz="800" b="1" dirty="0" err="1">
                <a:solidFill>
                  <a:schemeClr val="accent1"/>
                </a:solidFill>
              </a:rPr>
              <a:t>ll</a:t>
            </a:r>
            <a:r>
              <a:rPr lang="fr-FR" sz="800" b="1" dirty="0">
                <a:solidFill>
                  <a:schemeClr val="accent1"/>
                </a:solidFill>
              </a:rPr>
              <a:t> 31/03/2026 l Paul, Clémence, Joaquim, Arthur</a:t>
            </a:r>
          </a:p>
        </p:txBody>
      </p:sp>
    </p:spTree>
    <p:extLst>
      <p:ext uri="{BB962C8B-B14F-4D97-AF65-F5344CB8AC3E}">
        <p14:creationId xmlns:p14="http://schemas.microsoft.com/office/powerpoint/2010/main" val="161797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496" y="49188"/>
            <a:ext cx="8553600" cy="360000"/>
          </a:xfrm>
        </p:spPr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</a:t>
            </a:r>
            <a:r>
              <a:rPr lang="en-US" sz="800" b="1" dirty="0">
                <a:solidFill>
                  <a:schemeClr val="accent1"/>
                </a:solidFill>
              </a:rPr>
              <a:t>Un </a:t>
            </a:r>
            <a:r>
              <a:rPr lang="en-US" sz="800" b="1" dirty="0" err="1">
                <a:solidFill>
                  <a:schemeClr val="accent1"/>
                </a:solidFill>
              </a:rPr>
              <a:t>cheveu</a:t>
            </a:r>
            <a:r>
              <a:rPr lang="en-US" sz="800" b="1" dirty="0">
                <a:solidFill>
                  <a:schemeClr val="accent1"/>
                </a:solidFill>
              </a:rPr>
              <a:t> </a:t>
            </a:r>
            <a:r>
              <a:rPr lang="en-US" sz="800" b="1" dirty="0" err="1">
                <a:solidFill>
                  <a:schemeClr val="accent1"/>
                </a:solidFill>
              </a:rPr>
              <a:t>révélateur</a:t>
            </a:r>
            <a:r>
              <a:rPr lang="en-US" sz="800" b="1" dirty="0">
                <a:solidFill>
                  <a:schemeClr val="accent1"/>
                </a:solidFill>
              </a:rPr>
              <a:t>… </a:t>
            </a:r>
            <a:r>
              <a:rPr lang="fr-FR" sz="800" b="1" dirty="0" err="1">
                <a:solidFill>
                  <a:schemeClr val="accent1"/>
                </a:solidFill>
              </a:rPr>
              <a:t>ll</a:t>
            </a:r>
            <a:r>
              <a:rPr lang="fr-FR" sz="800" b="1" dirty="0">
                <a:solidFill>
                  <a:schemeClr val="accent1"/>
                </a:solidFill>
              </a:rPr>
              <a:t> 31/03/2026 l Paul, Clémence, Joaquim, Arthur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610ACB1D-067D-499F-805B-D872A88494E3}"/>
              </a:ext>
            </a:extLst>
          </p:cNvPr>
          <p:cNvSpPr/>
          <p:nvPr/>
        </p:nvSpPr>
        <p:spPr>
          <a:xfrm>
            <a:off x="4775200" y="9543487"/>
            <a:ext cx="114300" cy="1734113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4223EB06-38EA-42EF-8DA4-1852AAFD01A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6661425"/>
                  </p:ext>
                </p:extLst>
              </p:nvPr>
            </p:nvGraphicFramePr>
            <p:xfrm>
              <a:off x="6983106" y="2720164"/>
              <a:ext cx="987425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87425">
                      <a:extLst>
                        <a:ext uri="{9D8B030D-6E8A-4147-A177-3AD203B41FA5}">
                          <a16:colId xmlns:a16="http://schemas.microsoft.com/office/drawing/2014/main" val="250352326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𝑳</m:t>
                                </m:r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𝐷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𝜆</m:t>
                                    </m:r>
                                  </m:num>
                                  <m:den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𝑎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321525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4223EB06-38EA-42EF-8DA4-1852AAFD01A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6661425"/>
                  </p:ext>
                </p:extLst>
              </p:nvPr>
            </p:nvGraphicFramePr>
            <p:xfrm>
              <a:off x="6983106" y="2720164"/>
              <a:ext cx="987425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87425">
                      <a:extLst>
                        <a:ext uri="{9D8B030D-6E8A-4147-A177-3AD203B41FA5}">
                          <a16:colId xmlns:a16="http://schemas.microsoft.com/office/drawing/2014/main" val="2503523262"/>
                        </a:ext>
                      </a:extLst>
                    </a:gridCol>
                  </a:tblGrid>
                  <a:tr h="3472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613" t="-3448" r="-2454" b="-155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321525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925A557A-1923-4CED-BC3B-AA14CA70F5B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0196824"/>
                  </p:ext>
                </p:extLst>
              </p:nvPr>
            </p:nvGraphicFramePr>
            <p:xfrm>
              <a:off x="2292696" y="2657331"/>
              <a:ext cx="862831" cy="3460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62831">
                      <a:extLst>
                        <a:ext uri="{9D8B030D-6E8A-4147-A177-3AD203B41FA5}">
                          <a16:colId xmlns:a16="http://schemas.microsoft.com/office/drawing/2014/main" val="385801363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𝑳</m:t>
                                </m:r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𝑎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𝜆</m:t>
                                    </m:r>
                                  </m:num>
                                  <m:den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𝐷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000" dirty="0">
                            <a:solidFill>
                              <a:schemeClr val="tx1"/>
                            </a:solidFill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773179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925A557A-1923-4CED-BC3B-AA14CA70F5B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0196824"/>
                  </p:ext>
                </p:extLst>
              </p:nvPr>
            </p:nvGraphicFramePr>
            <p:xfrm>
              <a:off x="2292696" y="2657331"/>
              <a:ext cx="862831" cy="3460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62831">
                      <a:extLst>
                        <a:ext uri="{9D8B030D-6E8A-4147-A177-3AD203B41FA5}">
                          <a16:colId xmlns:a16="http://schemas.microsoft.com/office/drawing/2014/main" val="3858013632"/>
                        </a:ext>
                      </a:extLst>
                    </a:gridCol>
                  </a:tblGrid>
                  <a:tr h="34607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704" t="-1724" r="-2817" b="-155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773179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888CF4AA-5014-40C7-800B-65221055E9A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8277363"/>
                  </p:ext>
                </p:extLst>
              </p:nvPr>
            </p:nvGraphicFramePr>
            <p:xfrm>
              <a:off x="5339706" y="2657331"/>
              <a:ext cx="809625" cy="34353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09625">
                      <a:extLst>
                        <a:ext uri="{9D8B030D-6E8A-4147-A177-3AD203B41FA5}">
                          <a16:colId xmlns:a16="http://schemas.microsoft.com/office/drawing/2014/main" val="274073436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𝑳</m:t>
                                </m:r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𝐷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𝑎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𝜆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653769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888CF4AA-5014-40C7-800B-65221055E9A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8277363"/>
                  </p:ext>
                </p:extLst>
              </p:nvPr>
            </p:nvGraphicFramePr>
            <p:xfrm>
              <a:off x="5339706" y="2657331"/>
              <a:ext cx="809625" cy="34353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09625">
                      <a:extLst>
                        <a:ext uri="{9D8B030D-6E8A-4147-A177-3AD203B41FA5}">
                          <a16:colId xmlns:a16="http://schemas.microsoft.com/office/drawing/2014/main" val="2740734360"/>
                        </a:ext>
                      </a:extLst>
                    </a:gridCol>
                  </a:tblGrid>
                  <a:tr h="34353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746" t="-1724" r="-2985" b="-137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653769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F5EAC072-9BCF-4543-AEED-D92B331A0FB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243347"/>
                  </p:ext>
                </p:extLst>
              </p:nvPr>
            </p:nvGraphicFramePr>
            <p:xfrm>
              <a:off x="602812" y="2751865"/>
              <a:ext cx="1029081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29081">
                      <a:extLst>
                        <a:ext uri="{9D8B030D-6E8A-4147-A177-3AD203B41FA5}">
                          <a16:colId xmlns:a16="http://schemas.microsoft.com/office/drawing/2014/main" val="210101956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𝑳</m:t>
                                </m:r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𝐷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𝜆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𝑑</m:t>
                                    </m:r>
                                  </m:num>
                                  <m:den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40134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F5EAC072-9BCF-4543-AEED-D92B331A0FB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243347"/>
                  </p:ext>
                </p:extLst>
              </p:nvPr>
            </p:nvGraphicFramePr>
            <p:xfrm>
              <a:off x="602812" y="2751865"/>
              <a:ext cx="1029081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29081">
                      <a:extLst>
                        <a:ext uri="{9D8B030D-6E8A-4147-A177-3AD203B41FA5}">
                          <a16:colId xmlns:a16="http://schemas.microsoft.com/office/drawing/2014/main" val="2101019566"/>
                        </a:ext>
                      </a:extLst>
                    </a:gridCol>
                  </a:tblGrid>
                  <a:tr h="3472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5"/>
                          <a:stretch>
                            <a:fillRect l="-588" t="-3448" r="-2353" b="-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40134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56B7F76A-0E96-4B8D-BCDE-9BCDD27CACB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5331693"/>
                  </p:ext>
                </p:extLst>
              </p:nvPr>
            </p:nvGraphicFramePr>
            <p:xfrm>
              <a:off x="3832871" y="2697674"/>
              <a:ext cx="987425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87425">
                      <a:extLst>
                        <a:ext uri="{9D8B030D-6E8A-4147-A177-3AD203B41FA5}">
                          <a16:colId xmlns:a16="http://schemas.microsoft.com/office/drawing/2014/main" val="377450091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𝑳</m:t>
                                </m:r>
                                <m:r>
                                  <a:rPr lang="fr-FR" sz="12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𝐷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𝜆</m:t>
                                    </m:r>
                                  </m:num>
                                  <m:den>
                                    <m:r>
                                      <a:rPr lang="fr-FR" sz="12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0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753634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56B7F76A-0E96-4B8D-BCDE-9BCDD27CACB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5331693"/>
                  </p:ext>
                </p:extLst>
              </p:nvPr>
            </p:nvGraphicFramePr>
            <p:xfrm>
              <a:off x="3832871" y="2697674"/>
              <a:ext cx="987425" cy="3472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87425">
                      <a:extLst>
                        <a:ext uri="{9D8B030D-6E8A-4147-A177-3AD203B41FA5}">
                          <a16:colId xmlns:a16="http://schemas.microsoft.com/office/drawing/2014/main" val="3774500910"/>
                        </a:ext>
                      </a:extLst>
                    </a:gridCol>
                  </a:tblGrid>
                  <a:tr h="3472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6"/>
                          <a:stretch>
                            <a:fillRect l="-613" t="-1724" r="-2454" b="-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7536344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25CEF6-EC3B-49A8-8D3A-1CA2735F32CD}"/>
              </a:ext>
            </a:extLst>
          </p:cNvPr>
          <p:cNvCxnSpPr>
            <a:cxnSpLocks/>
          </p:cNvCxnSpPr>
          <p:nvPr/>
        </p:nvCxnSpPr>
        <p:spPr>
          <a:xfrm flipV="1">
            <a:off x="2104160" y="2657331"/>
            <a:ext cx="1265790" cy="3460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6C51C74-533B-4F7A-8CCD-3F1AC7651CD3}"/>
              </a:ext>
            </a:extLst>
          </p:cNvPr>
          <p:cNvCxnSpPr/>
          <p:nvPr/>
        </p:nvCxnSpPr>
        <p:spPr>
          <a:xfrm flipV="1">
            <a:off x="511125" y="2773076"/>
            <a:ext cx="1265790" cy="3460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0D52AFD-4F5E-450D-982F-ACD041CAAE82}"/>
              </a:ext>
            </a:extLst>
          </p:cNvPr>
          <p:cNvCxnSpPr/>
          <p:nvPr/>
        </p:nvCxnSpPr>
        <p:spPr>
          <a:xfrm flipV="1">
            <a:off x="6927290" y="2751865"/>
            <a:ext cx="1265790" cy="3460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FB147C7-065E-4FFC-B6A7-21B2A3AB7D6D}"/>
              </a:ext>
            </a:extLst>
          </p:cNvPr>
          <p:cNvCxnSpPr/>
          <p:nvPr/>
        </p:nvCxnSpPr>
        <p:spPr>
          <a:xfrm flipV="1">
            <a:off x="5250807" y="2636449"/>
            <a:ext cx="1265790" cy="3460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483C7A31-5A03-4F0A-AC2C-824FF4359785}"/>
              </a:ext>
            </a:extLst>
          </p:cNvPr>
          <p:cNvSpPr/>
          <p:nvPr/>
        </p:nvSpPr>
        <p:spPr>
          <a:xfrm rot="5245867">
            <a:off x="3812658" y="2238246"/>
            <a:ext cx="1095798" cy="1181703"/>
          </a:xfrm>
          <a:prstGeom prst="ellipse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73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Méthode</a:t>
            </a:r>
            <a:endParaRPr lang="en-GB" dirty="0"/>
          </a:p>
        </p:txBody>
      </p:sp>
      <p:sp>
        <p:nvSpPr>
          <p:cNvPr id="5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</a:t>
            </a:r>
            <a:r>
              <a:rPr lang="en-US" sz="800" b="1" dirty="0">
                <a:solidFill>
                  <a:schemeClr val="accent1"/>
                </a:solidFill>
              </a:rPr>
              <a:t>Un </a:t>
            </a:r>
            <a:r>
              <a:rPr lang="en-US" sz="800" b="1" dirty="0" err="1">
                <a:solidFill>
                  <a:schemeClr val="accent1"/>
                </a:solidFill>
              </a:rPr>
              <a:t>cheveu</a:t>
            </a:r>
            <a:r>
              <a:rPr lang="en-US" sz="800" b="1" dirty="0">
                <a:solidFill>
                  <a:schemeClr val="accent1"/>
                </a:solidFill>
              </a:rPr>
              <a:t> </a:t>
            </a:r>
            <a:r>
              <a:rPr lang="en-US" sz="800" b="1" dirty="0" err="1">
                <a:solidFill>
                  <a:schemeClr val="accent1"/>
                </a:solidFill>
              </a:rPr>
              <a:t>révélateur</a:t>
            </a:r>
            <a:r>
              <a:rPr lang="en-US" sz="800" b="1" dirty="0">
                <a:solidFill>
                  <a:schemeClr val="accent1"/>
                </a:solidFill>
              </a:rPr>
              <a:t>… </a:t>
            </a:r>
            <a:r>
              <a:rPr lang="fr-FR" sz="800" b="1" dirty="0" err="1">
                <a:solidFill>
                  <a:schemeClr val="accent1"/>
                </a:solidFill>
              </a:rPr>
              <a:t>ll</a:t>
            </a:r>
            <a:r>
              <a:rPr lang="fr-FR" sz="800" b="1" dirty="0">
                <a:solidFill>
                  <a:schemeClr val="accent1"/>
                </a:solidFill>
              </a:rPr>
              <a:t> 31/03/2026 l Paul, Clémence, Joaquim, Arthur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5C658A-DA88-45B3-ACAA-A6E4E82D39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654" y="1764649"/>
            <a:ext cx="2715365" cy="20365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A68F2B-C7BB-4D5D-802A-52DDCDEA22D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5544" y="1764649"/>
            <a:ext cx="4646695" cy="2036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8FC296-6169-423E-9BC7-9D2515192245}"/>
              </a:ext>
            </a:extLst>
          </p:cNvPr>
          <p:cNvSpPr txBox="1"/>
          <p:nvPr/>
        </p:nvSpPr>
        <p:spPr>
          <a:xfrm>
            <a:off x="2775744" y="4297660"/>
            <a:ext cx="3790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Par diffraction -&gt; largeur du cheveu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937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Méthode</a:t>
            </a:r>
            <a:endParaRPr lang="en-GB" dirty="0"/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</a:t>
            </a:r>
            <a:r>
              <a:rPr lang="en-US" sz="800" b="1" dirty="0">
                <a:solidFill>
                  <a:schemeClr val="accent1"/>
                </a:solidFill>
              </a:rPr>
              <a:t>Un </a:t>
            </a:r>
            <a:r>
              <a:rPr lang="en-US" sz="800" b="1" dirty="0" err="1">
                <a:solidFill>
                  <a:schemeClr val="accent1"/>
                </a:solidFill>
              </a:rPr>
              <a:t>cheveu</a:t>
            </a:r>
            <a:r>
              <a:rPr lang="en-US" sz="800" b="1" dirty="0">
                <a:solidFill>
                  <a:schemeClr val="accent1"/>
                </a:solidFill>
              </a:rPr>
              <a:t> </a:t>
            </a:r>
            <a:r>
              <a:rPr lang="en-US" sz="800" b="1" dirty="0" err="1">
                <a:solidFill>
                  <a:schemeClr val="accent1"/>
                </a:solidFill>
              </a:rPr>
              <a:t>révélateur</a:t>
            </a:r>
            <a:r>
              <a:rPr lang="en-US" sz="800" b="1" dirty="0">
                <a:solidFill>
                  <a:schemeClr val="accent1"/>
                </a:solidFill>
              </a:rPr>
              <a:t>… </a:t>
            </a:r>
            <a:r>
              <a:rPr lang="fr-FR" sz="800" b="1" dirty="0">
                <a:solidFill>
                  <a:schemeClr val="accent1"/>
                </a:solidFill>
              </a:rPr>
              <a:t>l 31/03/2026 l Paul, Clémence, Joaquim, Arthur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845E773-4B42-4430-83AC-8FD3D9102B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6665878"/>
                  </p:ext>
                </p:extLst>
              </p:nvPr>
            </p:nvGraphicFramePr>
            <p:xfrm>
              <a:off x="922775" y="481236"/>
              <a:ext cx="3240360" cy="271373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3774500910"/>
                        </a:ext>
                      </a:extLst>
                    </a:gridCol>
                  </a:tblGrid>
                  <a:tr h="2713733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44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𝑳</m:t>
                                </m:r>
                                <m:r>
                                  <a:rPr lang="fr-FR" sz="440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44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44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2.</m:t>
                                    </m:r>
                                    <m:r>
                                      <a:rPr lang="fr-FR" sz="44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𝐷</m:t>
                                    </m:r>
                                    <m:r>
                                      <a:rPr lang="fr-FR" sz="44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.</m:t>
                                    </m:r>
                                    <m:r>
                                      <a:rPr lang="fr-FR" sz="44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𝜆</m:t>
                                    </m:r>
                                  </m:num>
                                  <m:den>
                                    <m:r>
                                      <a:rPr lang="fr-FR" sz="44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4400" dirty="0">
                            <a:effectLst/>
                            <a:latin typeface="Comic Sans MS" panose="030F0702030302020204" pitchFamily="66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753634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845E773-4B42-4430-83AC-8FD3D9102B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6665878"/>
                  </p:ext>
                </p:extLst>
              </p:nvPr>
            </p:nvGraphicFramePr>
            <p:xfrm>
              <a:off x="922775" y="481236"/>
              <a:ext cx="3240360" cy="271373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240360">
                      <a:extLst>
                        <a:ext uri="{9D8B030D-6E8A-4147-A177-3AD203B41FA5}">
                          <a16:colId xmlns:a16="http://schemas.microsoft.com/office/drawing/2014/main" val="3774500910"/>
                        </a:ext>
                      </a:extLst>
                    </a:gridCol>
                  </a:tblGrid>
                  <a:tr h="27137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88" t="-224" r="-940" b="-8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753634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90FB7C01-366E-471A-9276-64FE36DDF4F3}"/>
              </a:ext>
            </a:extLst>
          </p:cNvPr>
          <p:cNvGrpSpPr/>
          <p:nvPr/>
        </p:nvGrpSpPr>
        <p:grpSpPr>
          <a:xfrm>
            <a:off x="5440040" y="1201316"/>
            <a:ext cx="2736304" cy="2588752"/>
            <a:chOff x="5800080" y="2573004"/>
            <a:chExt cx="2736304" cy="258875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EFCEFE72-084F-4279-BD44-295641AF16E5}"/>
                    </a:ext>
                  </a:extLst>
                </p:cNvPr>
                <p:cNvSpPr txBox="1"/>
                <p:nvPr/>
              </p:nvSpPr>
              <p:spPr>
                <a:xfrm>
                  <a:off x="5800080" y="2573004"/>
                  <a:ext cx="2304256" cy="1087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4400" dirty="0"/>
                    <a:t>a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>
                              <a:latin typeface="Cambria Math" panose="02040503050406030204" pitchFamily="18" charset="0"/>
                            </a:rPr>
                            <m:t>2.</m:t>
                          </m:r>
                          <m:r>
                            <a:rPr lang="fr-FR" sz="440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fr-FR" sz="440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4400"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fr-FR" sz="4400"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a14:m>
                  <a:r>
                    <a:rPr lang="fr-FR" sz="4400" dirty="0"/>
                    <a:t> </a:t>
                  </a:r>
                  <a:endParaRPr lang="en-US" sz="4400" dirty="0"/>
                </a:p>
              </p:txBody>
            </p:sp>
          </mc:Choice>
          <mc:Fallback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EFCEFE72-084F-4279-BD44-295641AF16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00080" y="2573004"/>
                  <a:ext cx="2304256" cy="1087221"/>
                </a:xfrm>
                <a:prstGeom prst="rect">
                  <a:avLst/>
                </a:prstGeom>
                <a:blipFill>
                  <a:blip r:embed="rId3"/>
                  <a:stretch>
                    <a:fillRect l="-10582" b="-112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3BB16F2-642C-4D4B-B988-D200D6079743}"/>
                </a:ext>
              </a:extLst>
            </p:cNvPr>
            <p:cNvSpPr/>
            <p:nvPr/>
          </p:nvSpPr>
          <p:spPr>
            <a:xfrm>
              <a:off x="6376144" y="3361556"/>
              <a:ext cx="2160240" cy="1800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CF1E5C1-2342-401A-AA87-45330BDF50C6}"/>
                </a:ext>
              </a:extLst>
            </p:cNvPr>
            <p:cNvSpPr txBox="1"/>
            <p:nvPr/>
          </p:nvSpPr>
          <p:spPr>
            <a:xfrm>
              <a:off x="7206836" y="3134426"/>
              <a:ext cx="49885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4400" dirty="0"/>
                <a:t>L</a:t>
              </a:r>
              <a:endParaRPr lang="en-US" sz="440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5419E68-F57B-4D43-AEA8-2B451ACE95B6}"/>
              </a:ext>
            </a:extLst>
          </p:cNvPr>
          <p:cNvSpPr txBox="1"/>
          <p:nvPr/>
        </p:nvSpPr>
        <p:spPr>
          <a:xfrm>
            <a:off x="1983656" y="3361556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On mesure L, λ, et 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0867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Résultats</a:t>
            </a:r>
            <a:endParaRPr lang="en-GB" dirty="0"/>
          </a:p>
        </p:txBody>
      </p:sp>
      <p:sp>
        <p:nvSpPr>
          <p:cNvPr id="4" name="Footer Placeholder 5"/>
          <p:cNvSpPr txBox="1">
            <a:spLocks/>
          </p:cNvSpPr>
          <p:nvPr/>
        </p:nvSpPr>
        <p:spPr>
          <a:xfrm>
            <a:off x="435683" y="5484958"/>
            <a:ext cx="6120000" cy="21248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b="1" dirty="0">
                <a:solidFill>
                  <a:schemeClr val="accent1"/>
                </a:solidFill>
              </a:rPr>
              <a:t>l </a:t>
            </a:r>
            <a:r>
              <a:rPr lang="en-US" sz="800" b="1" dirty="0">
                <a:solidFill>
                  <a:schemeClr val="accent1"/>
                </a:solidFill>
              </a:rPr>
              <a:t>Un </a:t>
            </a:r>
            <a:r>
              <a:rPr lang="en-US" sz="800" b="1" dirty="0" err="1">
                <a:solidFill>
                  <a:schemeClr val="accent1"/>
                </a:solidFill>
              </a:rPr>
              <a:t>cheveu</a:t>
            </a:r>
            <a:r>
              <a:rPr lang="en-US" sz="800" b="1" dirty="0">
                <a:solidFill>
                  <a:schemeClr val="accent1"/>
                </a:solidFill>
              </a:rPr>
              <a:t> </a:t>
            </a:r>
            <a:r>
              <a:rPr lang="en-US" sz="800" b="1" dirty="0" err="1">
                <a:solidFill>
                  <a:schemeClr val="accent1"/>
                </a:solidFill>
              </a:rPr>
              <a:t>révélateur</a:t>
            </a:r>
            <a:r>
              <a:rPr lang="en-US" sz="800" b="1" dirty="0">
                <a:solidFill>
                  <a:schemeClr val="accent1"/>
                </a:solidFill>
              </a:rPr>
              <a:t>… </a:t>
            </a:r>
            <a:r>
              <a:rPr lang="fr-FR" sz="800" b="1" dirty="0" err="1">
                <a:solidFill>
                  <a:schemeClr val="accent1"/>
                </a:solidFill>
              </a:rPr>
              <a:t>ll</a:t>
            </a:r>
            <a:r>
              <a:rPr lang="fr-FR" sz="800" b="1" dirty="0">
                <a:solidFill>
                  <a:schemeClr val="accent1"/>
                </a:solidFill>
              </a:rPr>
              <a:t> 31/03/2026 l Paul, Clémence, Joaquim, Arthur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6A6BBC-C58C-4988-920C-A274AB9C7484}"/>
              </a:ext>
            </a:extLst>
          </p:cNvPr>
          <p:cNvSpPr txBox="1"/>
          <p:nvPr/>
        </p:nvSpPr>
        <p:spPr>
          <a:xfrm>
            <a:off x="1047552" y="38393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 = 104 µm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82DDB4-89AE-4BE3-A389-3B1A4CEC3347}"/>
              </a:ext>
            </a:extLst>
          </p:cNvPr>
          <p:cNvSpPr txBox="1"/>
          <p:nvPr/>
        </p:nvSpPr>
        <p:spPr>
          <a:xfrm>
            <a:off x="831528" y="1116761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 = 1,5 cm</a:t>
            </a:r>
          </a:p>
          <a:p>
            <a:r>
              <a:rPr lang="fr-FR" dirty="0"/>
              <a:t>λ = 532 nm</a:t>
            </a:r>
          </a:p>
          <a:p>
            <a:r>
              <a:rPr lang="fr-FR" dirty="0"/>
              <a:t>D = 147 cm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9BCF1B-AE15-47A6-A48F-C14BE30A29DC}"/>
              </a:ext>
            </a:extLst>
          </p:cNvPr>
          <p:cNvSpPr txBox="1"/>
          <p:nvPr/>
        </p:nvSpPr>
        <p:spPr>
          <a:xfrm>
            <a:off x="831528" y="2577741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Application numérique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55EFF-38C7-4323-9602-1789C97A26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944" y="1117633"/>
            <a:ext cx="4386064" cy="3289548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32084445-9855-47A0-8462-96979E66BA1C}"/>
              </a:ext>
            </a:extLst>
          </p:cNvPr>
          <p:cNvSpPr/>
          <p:nvPr/>
        </p:nvSpPr>
        <p:spPr>
          <a:xfrm rot="5400000">
            <a:off x="1406630" y="3242666"/>
            <a:ext cx="740909" cy="324215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BBB97BA4-F463-4ACD-A327-BB1E63DF8849}"/>
              </a:ext>
            </a:extLst>
          </p:cNvPr>
          <p:cNvCxnSpPr>
            <a:stCxn id="12" idx="1"/>
            <a:endCxn id="5" idx="3"/>
          </p:cNvCxnSpPr>
          <p:nvPr/>
        </p:nvCxnSpPr>
        <p:spPr>
          <a:xfrm rot="10800000">
            <a:off x="2415704" y="1578427"/>
            <a:ext cx="2160240" cy="1183981"/>
          </a:xfrm>
          <a:prstGeom prst="bentConnector3">
            <a:avLst/>
          </a:prstGeom>
          <a:ln w="762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50B6E529-9282-4F93-A29D-47A493CCADAB}"/>
              </a:ext>
            </a:extLst>
          </p:cNvPr>
          <p:cNvSpPr/>
          <p:nvPr/>
        </p:nvSpPr>
        <p:spPr>
          <a:xfrm rot="5400000">
            <a:off x="1310832" y="2181345"/>
            <a:ext cx="517735" cy="324215"/>
          </a:xfrm>
          <a:prstGeom prst="rightArrow">
            <a:avLst>
              <a:gd name="adj1" fmla="val 55815"/>
              <a:gd name="adj2" fmla="val 5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77474"/>
      </p:ext>
    </p:extLst>
  </p:cSld>
  <p:clrMapOvr>
    <a:masterClrMapping/>
  </p:clrMapOvr>
</p:sld>
</file>

<file path=ppt/theme/theme1.xml><?xml version="1.0" encoding="utf-8"?>
<a:theme xmlns:a="http://schemas.openxmlformats.org/drawingml/2006/main" name="ESRF - default">
  <a:themeElements>
    <a:clrScheme name="ESRF">
      <a:dk1>
        <a:sysClr val="windowText" lastClr="000000"/>
      </a:dk1>
      <a:lt1>
        <a:sysClr val="window" lastClr="FFFFFF"/>
      </a:lt1>
      <a:dk2>
        <a:srgbClr val="B7B9BA"/>
      </a:dk2>
      <a:lt2>
        <a:srgbClr val="AF007C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51A026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 Template.potx" id="{D142F855-AB07-4599-8374-EA70046992D3}" vid="{B424A92F-79E0-47AD-846E-F2D521047E0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</Template>
  <TotalTime>83</TotalTime>
  <Words>324</Words>
  <Application>Microsoft Office PowerPoint</Application>
  <PresentationFormat>Custom</PresentationFormat>
  <Paragraphs>63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 Math</vt:lpstr>
      <vt:lpstr>Comic Sans MS</vt:lpstr>
      <vt:lpstr>ITCOfficinaSans LT Book</vt:lpstr>
      <vt:lpstr>Times New Roman</vt:lpstr>
      <vt:lpstr>Wingdings</vt:lpstr>
      <vt:lpstr>ESRF - default</vt:lpstr>
      <vt:lpstr>PowerPoint Presentation</vt:lpstr>
      <vt:lpstr>Introduction</vt:lpstr>
      <vt:lpstr>Introduction</vt:lpstr>
      <vt:lpstr>Introduction</vt:lpstr>
      <vt:lpstr>Introduction</vt:lpstr>
      <vt:lpstr>Introduction</vt:lpstr>
      <vt:lpstr>Méthode</vt:lpstr>
      <vt:lpstr>Méthode</vt:lpstr>
      <vt:lpstr>Résultats</vt:lpstr>
      <vt:lpstr>Conclusion</vt:lpstr>
      <vt:lpstr>PowerPoint Presentation</vt:lpstr>
    </vt:vector>
  </TitlesOfParts>
  <Company>E.S.R.F.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LACAZE Yannick</dc:creator>
  <cp:lastModifiedBy>Generic account for Communication Group</cp:lastModifiedBy>
  <cp:revision>214</cp:revision>
  <dcterms:created xsi:type="dcterms:W3CDTF">2020-04-06T12:06:44Z</dcterms:created>
  <dcterms:modified xsi:type="dcterms:W3CDTF">2026-03-31T13:35:33Z</dcterms:modified>
</cp:coreProperties>
</file>